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8" r:id="rId5"/>
    <p:sldId id="261" r:id="rId6"/>
    <p:sldId id="270" r:id="rId7"/>
    <p:sldId id="269" r:id="rId8"/>
    <p:sldId id="262" r:id="rId9"/>
    <p:sldId id="263" r:id="rId10"/>
    <p:sldId id="266" r:id="rId11"/>
    <p:sldId id="267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50" autoAdjust="0"/>
  </p:normalViewPr>
  <p:slideViewPr>
    <p:cSldViewPr>
      <p:cViewPr>
        <p:scale>
          <a:sx n="75" d="100"/>
          <a:sy n="75" d="100"/>
        </p:scale>
        <p:origin x="-516" y="-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948AE-0994-42D0-8B87-F8E4359C9F29}" type="datetimeFigureOut">
              <a:rPr lang="en-IN" smtClean="0"/>
              <a:t>19-Feb-25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7A4B9-6341-44DA-8564-A7E89EB5DB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269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7A4B9-6341-44DA-8564-A7E89EB5DB5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42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7A4B9-6341-44DA-8564-A7E89EB5DB5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47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7A4B9-6341-44DA-8564-A7E89EB5DB5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315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03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48829" y="0"/>
            <a:ext cx="6329680" cy="6002020"/>
          </a:xfrm>
          <a:custGeom>
            <a:avLst/>
            <a:gdLst/>
            <a:ahLst/>
            <a:cxnLst/>
            <a:rect l="l" t="t" r="r" b="b"/>
            <a:pathLst>
              <a:path w="6329680" h="6002020">
                <a:moveTo>
                  <a:pt x="6329099" y="0"/>
                </a:moveTo>
                <a:lnTo>
                  <a:pt x="0" y="0"/>
                </a:lnTo>
                <a:lnTo>
                  <a:pt x="0" y="6001642"/>
                </a:lnTo>
                <a:lnTo>
                  <a:pt x="6329099" y="6001642"/>
                </a:lnTo>
                <a:lnTo>
                  <a:pt x="6329099" y="0"/>
                </a:lnTo>
                <a:close/>
              </a:path>
            </a:pathLst>
          </a:custGeom>
          <a:solidFill>
            <a:srgbClr val="303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303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8779" y="394715"/>
            <a:ext cx="11394440" cy="815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25650" y="1212850"/>
            <a:ext cx="8731250" cy="473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65229" y="6503367"/>
            <a:ext cx="22288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roelectric.co.i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irp.basantar@gmail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irp.svpil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cirp.basantar.i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90629" y="6464300"/>
            <a:ext cx="93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86600" y="1148596"/>
            <a:ext cx="4285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60" dirty="0"/>
              <a:t>A</a:t>
            </a:r>
            <a:r>
              <a:rPr sz="3200" spc="-35" dirty="0"/>
              <a:t> </a:t>
            </a:r>
            <a:r>
              <a:rPr sz="3200" spc="-150" dirty="0"/>
              <a:t>Golden</a:t>
            </a:r>
            <a:r>
              <a:rPr sz="3200" spc="-35" dirty="0"/>
              <a:t> </a:t>
            </a:r>
            <a:r>
              <a:rPr sz="3200" spc="-180" dirty="0"/>
              <a:t>Opportunity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5501640" y="4743196"/>
            <a:ext cx="648296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35" dirty="0">
                <a:solidFill>
                  <a:srgbClr val="FFFFFF"/>
                </a:solidFill>
                <a:latin typeface="Cambria"/>
                <a:cs typeface="Cambria"/>
              </a:rPr>
              <a:t>Company:</a:t>
            </a:r>
            <a:r>
              <a:rPr sz="220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200" b="1" spc="60" dirty="0">
                <a:solidFill>
                  <a:srgbClr val="FFFFFF"/>
                </a:solidFill>
                <a:latin typeface="Cambria"/>
                <a:cs typeface="Cambria"/>
              </a:rPr>
              <a:t>Hero Electric Vehicles </a:t>
            </a:r>
            <a:r>
              <a:rPr lang="en-US" sz="2200" b="1" spc="25" dirty="0">
                <a:solidFill>
                  <a:srgbClr val="FFFFFF"/>
                </a:solidFill>
                <a:latin typeface="Cambria"/>
                <a:cs typeface="Cambria"/>
              </a:rPr>
              <a:t>Private Limited</a:t>
            </a:r>
            <a:endParaRPr sz="22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8304" y="5179075"/>
            <a:ext cx="6703695" cy="1159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3605529">
              <a:lnSpc>
                <a:spcPct val="104000"/>
              </a:lnSpc>
            </a:pPr>
            <a:r>
              <a:rPr sz="2000" b="1" spc="6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000" b="1" spc="55" dirty="0">
                <a:solidFill>
                  <a:srgbClr val="FFFFFF"/>
                </a:solidFill>
                <a:latin typeface="Cambria"/>
                <a:cs typeface="Cambria"/>
              </a:rPr>
              <a:t>P</a:t>
            </a: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GB" sz="2000" b="1" spc="-20" dirty="0" smtClean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lang="en-US" sz="2000" b="1" spc="-2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2000" b="1" spc="-20" dirty="0" err="1">
                <a:solidFill>
                  <a:schemeClr val="bg1"/>
                </a:solidFill>
                <a:latin typeface="Cambria"/>
                <a:cs typeface="Cambria"/>
              </a:rPr>
              <a:t>Bhoopesh</a:t>
            </a:r>
            <a:r>
              <a:rPr lang="en-US" sz="2000" b="1" spc="-20" dirty="0">
                <a:solidFill>
                  <a:schemeClr val="bg1"/>
                </a:solidFill>
                <a:latin typeface="Cambria"/>
                <a:cs typeface="Cambria"/>
              </a:rPr>
              <a:t> Gupta </a:t>
            </a:r>
          </a:p>
          <a:p>
            <a:pPr marL="25400" marR="3605529">
              <a:lnSpc>
                <a:spcPct val="104000"/>
              </a:lnSpc>
            </a:pPr>
            <a:r>
              <a:rPr sz="1400" b="1" spc="-50" dirty="0">
                <a:solidFill>
                  <a:schemeClr val="bg1"/>
                </a:solidFill>
                <a:latin typeface="Cambria"/>
                <a:cs typeface="Cambria"/>
              </a:rPr>
              <a:t>R</a:t>
            </a:r>
            <a:r>
              <a:rPr sz="1400" b="1" spc="-65" dirty="0">
                <a:solidFill>
                  <a:schemeClr val="bg1"/>
                </a:solidFill>
                <a:latin typeface="Cambria"/>
                <a:cs typeface="Cambria"/>
              </a:rPr>
              <a:t>e</a:t>
            </a:r>
            <a:r>
              <a:rPr sz="1400" b="1" spc="-120" dirty="0">
                <a:solidFill>
                  <a:schemeClr val="bg1"/>
                </a:solidFill>
                <a:latin typeface="Cambria"/>
                <a:cs typeface="Cambria"/>
              </a:rPr>
              <a:t>so</a:t>
            </a:r>
            <a:r>
              <a:rPr sz="1400" b="1" spc="-45" dirty="0">
                <a:solidFill>
                  <a:schemeClr val="bg1"/>
                </a:solidFill>
                <a:latin typeface="Cambria"/>
                <a:cs typeface="Cambria"/>
              </a:rPr>
              <a:t>l</a:t>
            </a:r>
            <a:r>
              <a:rPr sz="1400" b="1" spc="-60" dirty="0">
                <a:solidFill>
                  <a:schemeClr val="bg1"/>
                </a:solidFill>
                <a:latin typeface="Cambria"/>
                <a:cs typeface="Cambria"/>
              </a:rPr>
              <a:t>u</a:t>
            </a:r>
            <a:r>
              <a:rPr sz="1400" b="1" spc="-155" dirty="0">
                <a:solidFill>
                  <a:schemeClr val="bg1"/>
                </a:solidFill>
                <a:latin typeface="Cambria"/>
                <a:cs typeface="Cambria"/>
              </a:rPr>
              <a:t>t</a:t>
            </a:r>
            <a:r>
              <a:rPr sz="1400" b="1" spc="-55" dirty="0">
                <a:solidFill>
                  <a:schemeClr val="bg1"/>
                </a:solidFill>
                <a:latin typeface="Cambria"/>
                <a:cs typeface="Cambria"/>
              </a:rPr>
              <a:t>i</a:t>
            </a:r>
            <a:r>
              <a:rPr sz="1400" b="1" spc="-120" dirty="0">
                <a:solidFill>
                  <a:schemeClr val="bg1"/>
                </a:solidFill>
                <a:latin typeface="Cambria"/>
                <a:cs typeface="Cambria"/>
              </a:rPr>
              <a:t>o</a:t>
            </a:r>
            <a:r>
              <a:rPr sz="1400" b="1" spc="10" dirty="0">
                <a:solidFill>
                  <a:schemeClr val="bg1"/>
                </a:solidFill>
                <a:latin typeface="Cambria"/>
                <a:cs typeface="Cambria"/>
              </a:rPr>
              <a:t>n</a:t>
            </a:r>
            <a:r>
              <a:rPr lang="en-US" sz="1400" b="1" spc="-110" dirty="0">
                <a:solidFill>
                  <a:schemeClr val="bg1"/>
                </a:solidFill>
                <a:latin typeface="Cambria"/>
                <a:cs typeface="Cambria"/>
              </a:rPr>
              <a:t> P</a:t>
            </a:r>
            <a:r>
              <a:rPr sz="1400" b="1" spc="-235" dirty="0">
                <a:solidFill>
                  <a:schemeClr val="bg1"/>
                </a:solidFill>
                <a:latin typeface="Cambria"/>
                <a:cs typeface="Cambria"/>
              </a:rPr>
              <a:t>r</a:t>
            </a:r>
            <a:r>
              <a:rPr sz="1400" b="1" spc="-120" dirty="0">
                <a:solidFill>
                  <a:schemeClr val="bg1"/>
                </a:solidFill>
                <a:latin typeface="Cambria"/>
                <a:cs typeface="Cambria"/>
              </a:rPr>
              <a:t>o</a:t>
            </a:r>
            <a:r>
              <a:rPr sz="1400" b="1" spc="35" dirty="0">
                <a:solidFill>
                  <a:schemeClr val="bg1"/>
                </a:solidFill>
                <a:latin typeface="Cambria"/>
                <a:cs typeface="Cambria"/>
              </a:rPr>
              <a:t>f</a:t>
            </a:r>
            <a:r>
              <a:rPr sz="1400" b="1" spc="-150" dirty="0">
                <a:solidFill>
                  <a:schemeClr val="bg1"/>
                </a:solidFill>
                <a:latin typeface="Cambria"/>
                <a:cs typeface="Cambria"/>
              </a:rPr>
              <a:t>e</a:t>
            </a:r>
            <a:r>
              <a:rPr sz="1400" b="1" spc="-120" dirty="0">
                <a:solidFill>
                  <a:schemeClr val="bg1"/>
                </a:solidFill>
                <a:latin typeface="Cambria"/>
                <a:cs typeface="Cambria"/>
              </a:rPr>
              <a:t>ss</a:t>
            </a:r>
            <a:r>
              <a:rPr sz="1400" b="1" spc="-55" dirty="0">
                <a:solidFill>
                  <a:schemeClr val="bg1"/>
                </a:solidFill>
                <a:latin typeface="Cambria"/>
                <a:cs typeface="Cambria"/>
              </a:rPr>
              <a:t>i</a:t>
            </a:r>
            <a:r>
              <a:rPr sz="1400" b="1" spc="-120" dirty="0">
                <a:solidFill>
                  <a:schemeClr val="bg1"/>
                </a:solidFill>
                <a:latin typeface="Cambria"/>
                <a:cs typeface="Cambria"/>
              </a:rPr>
              <a:t>o</a:t>
            </a:r>
            <a:r>
              <a:rPr sz="1400" b="1" spc="-75" dirty="0">
                <a:solidFill>
                  <a:schemeClr val="bg1"/>
                </a:solidFill>
                <a:latin typeface="Cambria"/>
                <a:cs typeface="Cambria"/>
              </a:rPr>
              <a:t>n</a:t>
            </a:r>
            <a:r>
              <a:rPr sz="1400" b="1" spc="-160" dirty="0">
                <a:solidFill>
                  <a:schemeClr val="bg1"/>
                </a:solidFill>
                <a:latin typeface="Cambria"/>
                <a:cs typeface="Cambria"/>
              </a:rPr>
              <a:t>a</a:t>
            </a:r>
            <a:r>
              <a:rPr sz="1400" b="1" spc="45" dirty="0">
                <a:solidFill>
                  <a:schemeClr val="bg1"/>
                </a:solidFill>
                <a:latin typeface="Cambria"/>
                <a:cs typeface="Cambria"/>
              </a:rPr>
              <a:t>l</a:t>
            </a:r>
            <a:endParaRPr sz="1400" dirty="0">
              <a:solidFill>
                <a:schemeClr val="bg1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b="1" spc="35" dirty="0">
                <a:solidFill>
                  <a:srgbClr val="FFFFFF"/>
                </a:solidFill>
                <a:latin typeface="Cambria"/>
                <a:cs typeface="Cambria"/>
              </a:rPr>
              <a:t>Regn</a:t>
            </a:r>
            <a:r>
              <a:rPr sz="200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100" dirty="0">
                <a:solidFill>
                  <a:srgbClr val="FFFFFF"/>
                </a:solidFill>
                <a:latin typeface="Cambria"/>
                <a:cs typeface="Cambria"/>
              </a:rPr>
              <a:t>No.</a:t>
            </a:r>
            <a:r>
              <a:rPr sz="2000" b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IN" sz="2000" b="1" spc="45" dirty="0">
                <a:solidFill>
                  <a:srgbClr val="FFFFFF"/>
                </a:solidFill>
                <a:latin typeface="Cambria"/>
                <a:cs typeface="Cambria"/>
              </a:rPr>
              <a:t>IBBI/IPA-001/IP-P01468/2018-2019/12271</a:t>
            </a:r>
            <a:endParaRPr lang="en-US" sz="2000" b="1" spc="45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Website: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1800" u="sng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https://www.heroelectric.co.in</a:t>
            </a:r>
            <a:endParaRPr sz="2000" dirty="0">
              <a:solidFill>
                <a:schemeClr val="bg1">
                  <a:lumMod val="8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8400" y="2335436"/>
            <a:ext cx="5562600" cy="75020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2200" b="1" spc="1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200" b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b="1" spc="20" dirty="0">
                <a:solidFill>
                  <a:srgbClr val="FFFFFF"/>
                </a:solidFill>
                <a:latin typeface="Cambria"/>
                <a:cs typeface="Cambria"/>
              </a:rPr>
              <a:t>own</a:t>
            </a:r>
            <a:r>
              <a:rPr sz="22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b="1" spc="-8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200" b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200" b="1" spc="-50" dirty="0">
                <a:solidFill>
                  <a:srgbClr val="FFFFFF"/>
                </a:solidFill>
                <a:latin typeface="Cambria"/>
                <a:cs typeface="Cambria"/>
              </a:rPr>
              <a:t>Leading Electric Mobility Company</a:t>
            </a:r>
            <a:endParaRPr sz="22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900" b="1" i="1" spc="-35" dirty="0">
                <a:solidFill>
                  <a:srgbClr val="FFFFFF"/>
                </a:solidFill>
                <a:latin typeface="Cambria"/>
                <a:cs typeface="Cambria"/>
              </a:rPr>
              <a:t>(Under</a:t>
            </a:r>
            <a:r>
              <a:rPr sz="1900" b="1" i="1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i="1" spc="-3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900" b="1" i="1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i="1" spc="-30" dirty="0">
                <a:solidFill>
                  <a:srgbClr val="FFFFFF"/>
                </a:solidFill>
                <a:latin typeface="Cambria"/>
                <a:cs typeface="Cambria"/>
              </a:rPr>
              <a:t>framework</a:t>
            </a:r>
            <a:r>
              <a:rPr sz="1900" b="1" i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i="1" spc="2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900" b="1" i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i="1" spc="110" dirty="0">
                <a:solidFill>
                  <a:srgbClr val="FFFFFF"/>
                </a:solidFill>
                <a:latin typeface="Cambria"/>
                <a:cs typeface="Cambria"/>
              </a:rPr>
              <a:t>IBC,</a:t>
            </a:r>
            <a:r>
              <a:rPr sz="1900" b="1" i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900" b="1" i="1" spc="-135" dirty="0">
                <a:solidFill>
                  <a:srgbClr val="FFFFFF"/>
                </a:solidFill>
                <a:latin typeface="Cambria"/>
                <a:cs typeface="Cambria"/>
              </a:rPr>
              <a:t>2016)</a:t>
            </a:r>
            <a:endParaRPr sz="19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8943" y="173227"/>
            <a:ext cx="2108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Private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Confidential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2D54AB7-0908-76BF-2C4E-AAD9E3D61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7" y="173227"/>
            <a:ext cx="6120924" cy="44805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911" y="296163"/>
            <a:ext cx="17983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90" dirty="0"/>
              <a:t>Di</a:t>
            </a:r>
            <a:r>
              <a:rPr sz="2800" spc="-95" dirty="0"/>
              <a:t>s</a:t>
            </a:r>
            <a:r>
              <a:rPr sz="2800" spc="-260" dirty="0"/>
              <a:t>c</a:t>
            </a:r>
            <a:r>
              <a:rPr sz="2800" spc="-110" dirty="0"/>
              <a:t>l</a:t>
            </a:r>
            <a:r>
              <a:rPr sz="2800" spc="-200" dirty="0"/>
              <a:t>a</a:t>
            </a:r>
            <a:r>
              <a:rPr sz="2800" spc="-110" dirty="0"/>
              <a:t>i</a:t>
            </a:r>
            <a:r>
              <a:rPr sz="2800" spc="-320" dirty="0"/>
              <a:t>m</a:t>
            </a:r>
            <a:r>
              <a:rPr sz="2800" spc="-210" dirty="0"/>
              <a:t>e</a:t>
            </a:r>
            <a:r>
              <a:rPr sz="2800" spc="-370" dirty="0"/>
              <a:t>r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996188"/>
            <a:ext cx="11506835" cy="431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7780" algn="just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information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contained/disclosed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Flyer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is as 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provided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Corporate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Debtor 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creditors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Corporate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Debtor. </a:t>
            </a:r>
            <a:r>
              <a:rPr sz="1800" spc="145" dirty="0">
                <a:solidFill>
                  <a:srgbClr val="FFFFFF"/>
                </a:solidFill>
                <a:latin typeface="Cambria"/>
                <a:cs typeface="Cambria"/>
              </a:rPr>
              <a:t>No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representation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1800" spc="3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warranty,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express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1800" spc="3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implied,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given by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Corporate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Debtor,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any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its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Officers,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Employees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or its 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Agents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Resolution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Professional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his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team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as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the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accuracy,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authenticity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completeness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the contents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this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Flyer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any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other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document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information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supplied,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which 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may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be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supplied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at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any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time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any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opinions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projections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expressed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herein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therein, nor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any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such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party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under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any 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obligation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update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Flyer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correct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any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inaccuracies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omissions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it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which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may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exist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become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apparent.</a:t>
            </a:r>
            <a:endParaRPr sz="1800" dirty="0">
              <a:latin typeface="Cambria"/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sz="1750" dirty="0">
              <a:latin typeface="Cambria"/>
              <a:cs typeface="Cambria"/>
            </a:endParaRPr>
          </a:p>
          <a:p>
            <a:pPr marL="50800" marR="685165" algn="just">
              <a:lnSpc>
                <a:spcPct val="102200"/>
              </a:lnSpc>
            </a:pPr>
            <a:r>
              <a:rPr sz="1800" b="1" spc="-55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1800" b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clarification,</a:t>
            </a:r>
            <a:r>
              <a:rPr sz="180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Cambria"/>
                <a:cs typeface="Cambria"/>
              </a:rPr>
              <a:t>if</a:t>
            </a:r>
            <a:r>
              <a:rPr sz="1800" b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mbria"/>
                <a:cs typeface="Cambria"/>
              </a:rPr>
              <a:t>any,</a:t>
            </a:r>
            <a:r>
              <a:rPr sz="180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mbria"/>
                <a:cs typeface="Cambria"/>
              </a:rPr>
              <a:t>please</a:t>
            </a:r>
            <a:r>
              <a:rPr sz="180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Cambria"/>
                <a:cs typeface="Cambria"/>
              </a:rPr>
              <a:t>contact</a:t>
            </a:r>
            <a:r>
              <a:rPr sz="1800" b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b="1" spc="90" dirty="0" err="1">
                <a:solidFill>
                  <a:srgbClr val="FFFFFF"/>
                </a:solidFill>
                <a:latin typeface="Cambria"/>
                <a:cs typeface="Cambria"/>
              </a:rPr>
              <a:t>Mr</a:t>
            </a:r>
            <a:r>
              <a:rPr lang="en-US" b="1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b="1" spc="90" dirty="0" err="1">
                <a:solidFill>
                  <a:srgbClr val="FFFFFF"/>
                </a:solidFill>
                <a:latin typeface="Cambria"/>
                <a:cs typeface="Cambria"/>
              </a:rPr>
              <a:t>Bhoopesh</a:t>
            </a:r>
            <a:r>
              <a:rPr lang="en-US" b="1" spc="90" dirty="0">
                <a:solidFill>
                  <a:srgbClr val="FFFFFF"/>
                </a:solidFill>
                <a:latin typeface="Cambria"/>
                <a:cs typeface="Cambria"/>
              </a:rPr>
              <a:t> Gupta (Resolution Professional) at 9450457403</a:t>
            </a:r>
            <a:r>
              <a:rPr sz="1800" b="1" spc="-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1800" b="1" spc="-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80" dirty="0">
                <a:solidFill>
                  <a:srgbClr val="FFFFFF"/>
                </a:solidFill>
                <a:latin typeface="Cambria"/>
                <a:cs typeface="Cambria"/>
              </a:rPr>
              <a:t>or</a:t>
            </a:r>
            <a:r>
              <a:rPr sz="180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800" b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undersigned</a:t>
            </a:r>
            <a:r>
              <a:rPr sz="180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Cambria"/>
                <a:cs typeface="Cambria"/>
              </a:rPr>
              <a:t>at</a:t>
            </a:r>
            <a:r>
              <a:rPr sz="180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1800" b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Cambria"/>
                <a:cs typeface="Cambria"/>
              </a:rPr>
              <a:t>address</a:t>
            </a:r>
            <a:r>
              <a:rPr sz="180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15" dirty="0">
                <a:solidFill>
                  <a:srgbClr val="FFFFFF"/>
                </a:solidFill>
                <a:latin typeface="Cambria"/>
                <a:cs typeface="Cambria"/>
              </a:rPr>
              <a:t>given </a:t>
            </a:r>
            <a:r>
              <a:rPr sz="1800" b="1" spc="-3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15" dirty="0">
                <a:solidFill>
                  <a:srgbClr val="FFFFFF"/>
                </a:solidFill>
                <a:latin typeface="Cambria"/>
                <a:cs typeface="Cambria"/>
              </a:rPr>
              <a:t>below.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 dirty="0">
              <a:latin typeface="Cambria"/>
              <a:cs typeface="Cambria"/>
            </a:endParaRPr>
          </a:p>
          <a:p>
            <a:pPr marL="50800" marR="9229090">
              <a:lnSpc>
                <a:spcPct val="151200"/>
              </a:lnSpc>
            </a:pPr>
            <a:r>
              <a:rPr lang="en-IN" sz="1000" b="1" spc="35" dirty="0">
                <a:solidFill>
                  <a:srgbClr val="FFFFFF"/>
                </a:solidFill>
                <a:latin typeface="Cambria"/>
                <a:cs typeface="Cambria"/>
              </a:rPr>
              <a:t>AVM Resolution Professionals LLP</a:t>
            </a:r>
          </a:p>
          <a:p>
            <a:pPr marL="50800" marR="9229090">
              <a:lnSpc>
                <a:spcPct val="151200"/>
              </a:lnSpc>
            </a:pPr>
            <a:r>
              <a:rPr lang="en-IN" sz="1000" b="1" spc="35" dirty="0">
                <a:solidFill>
                  <a:srgbClr val="FFFFFF"/>
                </a:solidFill>
                <a:latin typeface="Cambria"/>
                <a:cs typeface="Cambria"/>
              </a:rPr>
              <a:t> Phone:  011-41486026/27</a:t>
            </a:r>
          </a:p>
          <a:p>
            <a:pPr marL="50800" marR="9229090" defTabSz="2197100">
              <a:lnSpc>
                <a:spcPct val="151200"/>
              </a:lnSpc>
            </a:pPr>
            <a:r>
              <a:rPr lang="en-IN" sz="1000" b="1" spc="35" dirty="0">
                <a:solidFill>
                  <a:srgbClr val="FFFFFF"/>
                </a:solidFill>
                <a:latin typeface="Cambria"/>
                <a:cs typeface="Cambria"/>
              </a:rPr>
              <a:t>Email ID: </a:t>
            </a:r>
            <a:r>
              <a:rPr lang="en-IN" sz="1000" b="1" spc="35" dirty="0">
                <a:solidFill>
                  <a:srgbClr val="FFFFFF"/>
                </a:solidFill>
                <a:latin typeface="Cambria"/>
                <a:cs typeface="Cambria"/>
                <a:hlinkClick r:id="rId2"/>
              </a:rPr>
              <a:t>cirp.hev@gmail.com</a:t>
            </a:r>
            <a:endParaRPr lang="en-IN" sz="1000" b="1" spc="35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50800" marR="9229090">
              <a:lnSpc>
                <a:spcPct val="151200"/>
              </a:lnSpc>
            </a:pPr>
            <a:r>
              <a:rPr lang="en-IN" sz="1000" b="1" spc="35" dirty="0">
                <a:solidFill>
                  <a:srgbClr val="FFFFFF"/>
                </a:solidFill>
                <a:latin typeface="Cambria"/>
                <a:cs typeface="Cambria"/>
              </a:rPr>
              <a:t>Add: 3rd floor, 8/28, WEA, Abdul Aziz Road, Karol Bagh, New Delhi,  110005</a:t>
            </a:r>
            <a:endParaRPr sz="1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2826" y="2996691"/>
            <a:ext cx="25996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70" dirty="0"/>
              <a:t>Th</a:t>
            </a:r>
            <a:r>
              <a:rPr sz="4000" spc="-235" dirty="0"/>
              <a:t>a</a:t>
            </a:r>
            <a:r>
              <a:rPr sz="4000" spc="-220" dirty="0"/>
              <a:t>n</a:t>
            </a:r>
            <a:r>
              <a:rPr sz="4000" spc="-195" dirty="0"/>
              <a:t>k</a:t>
            </a:r>
            <a:r>
              <a:rPr sz="4000" spc="-35" dirty="0"/>
              <a:t> </a:t>
            </a:r>
            <a:r>
              <a:rPr sz="4000" spc="-325" dirty="0"/>
              <a:t>Y</a:t>
            </a:r>
            <a:r>
              <a:rPr sz="4000" spc="-275" dirty="0"/>
              <a:t>o</a:t>
            </a:r>
            <a:r>
              <a:rPr sz="4000" spc="-265" dirty="0"/>
              <a:t>u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36803"/>
            <a:ext cx="34893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0" dirty="0"/>
              <a:t>C</a:t>
            </a:r>
            <a:r>
              <a:rPr sz="3200" spc="-260" dirty="0"/>
              <a:t>o</a:t>
            </a:r>
            <a:r>
              <a:rPr sz="3200" spc="-405" dirty="0"/>
              <a:t>m</a:t>
            </a:r>
            <a:r>
              <a:rPr sz="3200" spc="-155" dirty="0"/>
              <a:t>p</a:t>
            </a:r>
            <a:r>
              <a:rPr sz="3200" spc="-260" dirty="0"/>
              <a:t>a</a:t>
            </a:r>
            <a:r>
              <a:rPr sz="3200" spc="-315" dirty="0"/>
              <a:t>n</a:t>
            </a:r>
            <a:r>
              <a:rPr sz="3200" spc="-25" dirty="0"/>
              <a:t>y</a:t>
            </a:r>
            <a:r>
              <a:rPr sz="3200" spc="-10" dirty="0"/>
              <a:t> </a:t>
            </a:r>
            <a:r>
              <a:rPr sz="3200" spc="-295" dirty="0"/>
              <a:t>P</a:t>
            </a:r>
            <a:r>
              <a:rPr sz="3200" spc="-420" dirty="0"/>
              <a:t>r</a:t>
            </a:r>
            <a:r>
              <a:rPr sz="3200" spc="-260" dirty="0"/>
              <a:t>o</a:t>
            </a:r>
            <a:r>
              <a:rPr sz="3200" spc="-15" dirty="0"/>
              <a:t>f</a:t>
            </a:r>
            <a:r>
              <a:rPr sz="3200" spc="-75" dirty="0"/>
              <a:t>i</a:t>
            </a:r>
            <a:r>
              <a:rPr sz="3200" spc="-45" dirty="0"/>
              <a:t>l</a:t>
            </a:r>
            <a:r>
              <a:rPr sz="3200" spc="-229" dirty="0"/>
              <a:t>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755454" y="457224"/>
            <a:ext cx="6019800" cy="431165"/>
          </a:xfrm>
          <a:prstGeom prst="rect">
            <a:avLst/>
          </a:prstGeom>
          <a:solidFill>
            <a:srgbClr val="77933C"/>
          </a:solidFill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200" b="1" spc="45" dirty="0">
                <a:solidFill>
                  <a:srgbClr val="FFFFFF"/>
                </a:solidFill>
                <a:latin typeface="Cambria"/>
                <a:cs typeface="Cambria"/>
              </a:rPr>
              <a:t>Company</a:t>
            </a:r>
            <a:r>
              <a:rPr sz="22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mbria"/>
                <a:cs typeface="Cambria"/>
              </a:rPr>
              <a:t>Information: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5455" y="1267458"/>
            <a:ext cx="5953190" cy="42421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lang="en-US" b="1" spc="10" dirty="0">
                <a:solidFill>
                  <a:srgbClr val="FFFFFF"/>
                </a:solidFill>
                <a:latin typeface="Cambria"/>
                <a:cs typeface="Cambria"/>
              </a:rPr>
              <a:t>HERO ELECTRIC VEHICLES PRIVATE LIMITED</a:t>
            </a: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endParaRPr lang="en-US" b="1" spc="10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63500">
              <a:spcBef>
                <a:spcPts val="100"/>
              </a:spcBef>
            </a:pPr>
            <a:r>
              <a:rPr lang="en-IN" b="1" spc="17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C</a:t>
            </a:r>
            <a:r>
              <a:rPr lang="en-IN" b="1" spc="10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I</a:t>
            </a:r>
            <a:r>
              <a:rPr lang="en-IN" b="1" spc="24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N</a:t>
            </a:r>
            <a:r>
              <a:rPr lang="en-IN" b="1" spc="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IN" b="1" spc="-18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:</a:t>
            </a:r>
            <a:r>
              <a:rPr lang="en-IN" b="1" spc="-9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 </a:t>
            </a:r>
            <a:r>
              <a:rPr lang="en-IN" spc="18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U34200DL2010PTC206520</a:t>
            </a:r>
          </a:p>
          <a:p>
            <a:pPr marL="63500">
              <a:spcBef>
                <a:spcPts val="100"/>
              </a:spcBef>
            </a:pPr>
            <a:endParaRPr lang="en-IN" spc="185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  <a:p>
            <a:pPr marL="63500">
              <a:spcBef>
                <a:spcPts val="100"/>
              </a:spcBef>
            </a:pPr>
            <a:r>
              <a:rPr lang="en-US" b="1" spc="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Date</a:t>
            </a:r>
            <a:r>
              <a:rPr lang="en-US" b="1" spc="3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of</a:t>
            </a:r>
            <a:r>
              <a:rPr lang="en-US" b="1" spc="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b="1" spc="-3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Incorporation</a:t>
            </a:r>
            <a:r>
              <a:rPr lang="en-US" b="1" spc="4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b="1" spc="-18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:</a:t>
            </a:r>
            <a:r>
              <a:rPr lang="en-US" b="1" spc="-9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 </a:t>
            </a:r>
            <a:r>
              <a:rPr lang="en-US" b="1" spc="-14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 31</a:t>
            </a:r>
            <a:r>
              <a:rPr lang="en-US" b="1" spc="-140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st</a:t>
            </a:r>
            <a:r>
              <a:rPr lang="en-US" b="1" spc="-14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 July </a:t>
            </a:r>
            <a:r>
              <a:rPr lang="en-US" b="1" spc="-13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2010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Trebuchet MS"/>
            </a:endParaRP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endParaRPr lang="en-US" sz="1600" b="1" spc="10" dirty="0">
              <a:solidFill>
                <a:srgbClr val="FFFFFF"/>
              </a:solidFill>
              <a:latin typeface="Cambria"/>
              <a:ea typeface="Cambria" panose="02040503050406030204" pitchFamily="18" charset="0"/>
              <a:cs typeface="Cambria"/>
            </a:endParaRP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lang="en-US" sz="1600" b="1" spc="-1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Registered</a:t>
            </a:r>
            <a:r>
              <a:rPr lang="en-US" sz="1600" b="1" spc="4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1600" b="1" spc="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Office</a:t>
            </a:r>
            <a:r>
              <a:rPr lang="en-US" sz="1600" b="1" spc="5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1500" b="1" spc="-18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:</a:t>
            </a:r>
            <a:r>
              <a:rPr lang="en-US" sz="1500" b="1" spc="-7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 </a:t>
            </a:r>
            <a:r>
              <a:rPr lang="en-US" sz="1600" b="1" spc="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50, Okhla Industrial Estate, Phase III, </a:t>
            </a: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lang="en-US" sz="1600" b="1" spc="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 Delhi – 110020</a:t>
            </a: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endParaRPr lang="en-US" sz="1500" spc="-85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lang="en-US" sz="1600" b="1" spc="6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Corporate Office : Plot No. 57 Udyog Vihar, Phase IV, Sector-18, Gurugram, Haryana, India, 122018</a:t>
            </a:r>
          </a:p>
          <a:p>
            <a:pPr marL="63500">
              <a:lnSpc>
                <a:spcPct val="100000"/>
              </a:lnSpc>
              <a:spcBef>
                <a:spcPts val="100"/>
              </a:spcBef>
            </a:pPr>
            <a:endParaRPr lang="en-US" sz="1600" b="1" spc="6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</a:pPr>
            <a:endParaRPr sz="145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  <a:p>
            <a:pPr marL="349250" indent="-285750">
              <a:lnSpc>
                <a:spcPct val="100000"/>
              </a:lnSpc>
              <a:buFont typeface="Arial MT"/>
              <a:buChar char="•"/>
              <a:tabLst>
                <a:tab pos="348615" algn="l"/>
                <a:tab pos="349250" algn="l"/>
              </a:tabLst>
            </a:pPr>
            <a:r>
              <a:rPr sz="1600" b="1" spc="-3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Board</a:t>
            </a:r>
            <a:r>
              <a:rPr sz="1600" b="1" spc="4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1600" b="1" spc="3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of</a:t>
            </a:r>
            <a:r>
              <a:rPr sz="1600" b="1" spc="4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Directors</a:t>
            </a:r>
            <a:r>
              <a:rPr sz="1600" b="1" spc="1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endParaRPr sz="1500" dirty="0">
              <a:latin typeface="Cambria" panose="02040503050406030204" pitchFamily="18" charset="0"/>
              <a:ea typeface="Cambria" panose="02040503050406030204" pitchFamily="18" charset="0"/>
              <a:cs typeface="Georgia"/>
            </a:endParaRPr>
          </a:p>
          <a:p>
            <a:pPr marL="977900" marR="2318385">
              <a:lnSpc>
                <a:spcPct val="100000"/>
              </a:lnSpc>
              <a:spcBef>
                <a:spcPts val="270"/>
              </a:spcBef>
            </a:pPr>
            <a:r>
              <a:rPr sz="1500" spc="7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Mr.</a:t>
            </a:r>
            <a:r>
              <a:rPr sz="1500" spc="3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1500" spc="5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Naveen Munjal</a:t>
            </a:r>
          </a:p>
          <a:p>
            <a:pPr marL="977900" marR="2318385">
              <a:lnSpc>
                <a:spcPct val="100000"/>
              </a:lnSpc>
              <a:spcBef>
                <a:spcPts val="270"/>
              </a:spcBef>
            </a:pPr>
            <a:r>
              <a:rPr sz="1500" spc="7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M</a:t>
            </a:r>
            <a:r>
              <a:rPr lang="en-US" sz="1500" spc="7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s</a:t>
            </a:r>
            <a:r>
              <a:rPr sz="1500" spc="7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.</a:t>
            </a:r>
            <a:r>
              <a:rPr sz="1500" spc="2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 </a:t>
            </a:r>
            <a:r>
              <a:rPr lang="en-US" sz="1500" spc="5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</a:rPr>
              <a:t>Roopa Ghosh</a:t>
            </a:r>
            <a:endParaRPr sz="1500" dirty="0">
              <a:latin typeface="Cambria" panose="02040503050406030204" pitchFamily="18" charset="0"/>
              <a:ea typeface="Cambria" panose="02040503050406030204" pitchFamily="18" charset="0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1" y="6080759"/>
            <a:ext cx="10960100" cy="5378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989"/>
              </a:lnSpc>
              <a:spcBef>
                <a:spcPts val="204"/>
              </a:spcBef>
            </a:pPr>
            <a:r>
              <a:rPr sz="1700" b="1" i="1" spc="-135" dirty="0">
                <a:solidFill>
                  <a:srgbClr val="FFFFFF"/>
                </a:solidFill>
                <a:latin typeface="Georgia"/>
                <a:cs typeface="Georgia"/>
              </a:rPr>
              <a:t>Note:</a:t>
            </a:r>
            <a:r>
              <a:rPr sz="1700" b="1" i="1" spc="-1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i="1" spc="15" dirty="0">
                <a:solidFill>
                  <a:srgbClr val="FFFFFF"/>
                </a:solidFill>
                <a:latin typeface="Cambria"/>
                <a:cs typeface="Cambria"/>
              </a:rPr>
              <a:t>Under </a:t>
            </a:r>
            <a:r>
              <a:rPr sz="1700" i="1" spc="80" dirty="0">
                <a:solidFill>
                  <a:srgbClr val="FFFFFF"/>
                </a:solidFill>
                <a:latin typeface="Cambria"/>
                <a:cs typeface="Cambria"/>
              </a:rPr>
              <a:t>IBC </a:t>
            </a:r>
            <a:r>
              <a:rPr sz="1700" i="1" spc="-15" dirty="0">
                <a:solidFill>
                  <a:srgbClr val="FFFFFF"/>
                </a:solidFill>
                <a:latin typeface="Cambria"/>
                <a:cs typeface="Cambria"/>
              </a:rPr>
              <a:t>Process, </a:t>
            </a:r>
            <a:r>
              <a:rPr sz="1700" i="1" spc="5" dirty="0">
                <a:solidFill>
                  <a:srgbClr val="FFFFFF"/>
                </a:solidFill>
                <a:latin typeface="Cambria"/>
                <a:cs typeface="Cambria"/>
              </a:rPr>
              <a:t>Order </a:t>
            </a:r>
            <a:r>
              <a:rPr sz="1700" i="1" spc="-60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1700" i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i="1" spc="-30" dirty="0">
                <a:solidFill>
                  <a:srgbClr val="FFFFFF"/>
                </a:solidFill>
                <a:latin typeface="Cambria"/>
                <a:cs typeface="Cambria"/>
              </a:rPr>
              <a:t>Commencement </a:t>
            </a:r>
            <a:r>
              <a:rPr sz="1700" i="1" spc="-7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700" i="1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i="1" spc="-45" dirty="0">
                <a:solidFill>
                  <a:srgbClr val="FFFFFF"/>
                </a:solidFill>
                <a:latin typeface="Cambria"/>
                <a:cs typeface="Cambria"/>
              </a:rPr>
              <a:t>Corporate</a:t>
            </a:r>
            <a:r>
              <a:rPr sz="1700" i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i="1" spc="-5" dirty="0">
                <a:solidFill>
                  <a:srgbClr val="FFFFFF"/>
                </a:solidFill>
                <a:latin typeface="Cambria"/>
                <a:cs typeface="Cambria"/>
              </a:rPr>
              <a:t>Insolvency </a:t>
            </a:r>
            <a:r>
              <a:rPr sz="1700" i="1" spc="-15" dirty="0">
                <a:solidFill>
                  <a:srgbClr val="FFFFFF"/>
                </a:solidFill>
                <a:latin typeface="Cambria"/>
                <a:cs typeface="Cambria"/>
              </a:rPr>
              <a:t>Resolution </a:t>
            </a:r>
            <a:r>
              <a:rPr sz="1700" i="1" spc="-30" dirty="0">
                <a:solidFill>
                  <a:srgbClr val="FFFFFF"/>
                </a:solidFill>
                <a:latin typeface="Cambria"/>
                <a:cs typeface="Cambria"/>
              </a:rPr>
              <a:t>Process </a:t>
            </a:r>
            <a:r>
              <a:rPr sz="1700" i="1" spc="50" dirty="0">
                <a:solidFill>
                  <a:srgbClr val="FFFFFF"/>
                </a:solidFill>
                <a:latin typeface="Cambria"/>
                <a:cs typeface="Cambria"/>
              </a:rPr>
              <a:t>(CIRP) </a:t>
            </a:r>
            <a:r>
              <a:rPr sz="1700" i="1" spc="-35" dirty="0">
                <a:solidFill>
                  <a:srgbClr val="FFFFFF"/>
                </a:solidFill>
                <a:latin typeface="Cambria"/>
                <a:cs typeface="Cambria"/>
              </a:rPr>
              <a:t>initiated </a:t>
            </a:r>
            <a:r>
              <a:rPr sz="1700" i="1" spc="-20" dirty="0">
                <a:solidFill>
                  <a:srgbClr val="FFFFFF"/>
                </a:solidFill>
                <a:latin typeface="Cambria"/>
                <a:cs typeface="Cambria"/>
              </a:rPr>
              <a:t>by </a:t>
            </a:r>
            <a:r>
              <a:rPr sz="1700" i="1" spc="10" dirty="0">
                <a:solidFill>
                  <a:srgbClr val="FFFFFF"/>
                </a:solidFill>
                <a:latin typeface="Cambria"/>
                <a:cs typeface="Cambria"/>
              </a:rPr>
              <a:t>Hon'ble </a:t>
            </a:r>
            <a:r>
              <a:rPr sz="1700" i="1" spc="-3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i="1" spc="125" dirty="0">
                <a:solidFill>
                  <a:srgbClr val="FFFFFF"/>
                </a:solidFill>
                <a:latin typeface="Cambria"/>
                <a:cs typeface="Cambria"/>
              </a:rPr>
              <a:t>NCLT</a:t>
            </a:r>
            <a:r>
              <a:rPr sz="1700" i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1700" i="1" spc="45" dirty="0">
                <a:solidFill>
                  <a:srgbClr val="FFFFFF"/>
                </a:solidFill>
                <a:latin typeface="Cambria"/>
                <a:cs typeface="Cambria"/>
              </a:rPr>
              <a:t>New Delhi</a:t>
            </a:r>
            <a:r>
              <a:rPr sz="1700" i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i="1" spc="-35" dirty="0">
                <a:solidFill>
                  <a:srgbClr val="FFFFFF"/>
                </a:solidFill>
                <a:latin typeface="Cambria"/>
                <a:cs typeface="Cambria"/>
              </a:rPr>
              <a:t>Bench</a:t>
            </a:r>
            <a:r>
              <a:rPr sz="1700" i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i="1" spc="-20" dirty="0">
                <a:solidFill>
                  <a:srgbClr val="FFFFFF"/>
                </a:solidFill>
                <a:latin typeface="Cambria"/>
                <a:cs typeface="Cambria"/>
              </a:rPr>
              <a:t>vide</a:t>
            </a:r>
            <a:r>
              <a:rPr sz="1700" i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i="1" spc="-5" dirty="0">
                <a:solidFill>
                  <a:srgbClr val="FFFFFF"/>
                </a:solidFill>
                <a:latin typeface="Cambria"/>
                <a:cs typeface="Cambria"/>
              </a:rPr>
              <a:t>its</a:t>
            </a:r>
            <a:r>
              <a:rPr sz="1700" i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i="1" spc="-70" dirty="0">
                <a:solidFill>
                  <a:srgbClr val="FFFFFF"/>
                </a:solidFill>
                <a:latin typeface="Cambria"/>
                <a:cs typeface="Cambria"/>
              </a:rPr>
              <a:t>order</a:t>
            </a:r>
            <a:r>
              <a:rPr sz="1700" i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i="1" spc="-75" dirty="0">
                <a:solidFill>
                  <a:srgbClr val="FFFFFF"/>
                </a:solidFill>
                <a:latin typeface="Cambria"/>
                <a:cs typeface="Cambria"/>
              </a:rPr>
              <a:t>dated</a:t>
            </a:r>
            <a:r>
              <a:rPr sz="1700" i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1700" i="1" spc="50" dirty="0">
                <a:solidFill>
                  <a:srgbClr val="FFFFFF"/>
                </a:solidFill>
                <a:latin typeface="Cambria"/>
                <a:cs typeface="Cambria"/>
              </a:rPr>
              <a:t>20</a:t>
            </a:r>
            <a:r>
              <a:rPr lang="en-US" sz="1700" i="1" spc="50" baseline="30000" dirty="0">
                <a:solidFill>
                  <a:srgbClr val="FFFFFF"/>
                </a:solidFill>
                <a:latin typeface="Cambria"/>
                <a:cs typeface="Cambria"/>
              </a:rPr>
              <a:t>th</a:t>
            </a:r>
            <a:r>
              <a:rPr lang="en-US" sz="1700" i="1" spc="50" dirty="0">
                <a:solidFill>
                  <a:srgbClr val="FFFFFF"/>
                </a:solidFill>
                <a:latin typeface="Cambria"/>
                <a:cs typeface="Cambria"/>
              </a:rPr>
              <a:t> Dec</a:t>
            </a:r>
            <a:r>
              <a:rPr sz="1700" i="1" spc="-15" dirty="0">
                <a:solidFill>
                  <a:srgbClr val="FFFFFF"/>
                </a:solidFill>
                <a:latin typeface="Cambria"/>
                <a:cs typeface="Cambria"/>
              </a:rPr>
              <a:t>,</a:t>
            </a:r>
            <a:r>
              <a:rPr lang="en-US" sz="1700" i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i="1" spc="-15" dirty="0">
                <a:solidFill>
                  <a:srgbClr val="FFFFFF"/>
                </a:solidFill>
                <a:latin typeface="Cambria"/>
                <a:cs typeface="Cambria"/>
              </a:rPr>
              <a:t>2024</a:t>
            </a:r>
            <a:r>
              <a:rPr lang="en-IN" sz="1700" i="1" spc="-15" dirty="0">
                <a:solidFill>
                  <a:srgbClr val="FFFFFF"/>
                </a:solidFill>
                <a:latin typeface="Cambria"/>
                <a:cs typeface="Cambria"/>
              </a:rPr>
              <a:t>. For  </a:t>
            </a:r>
            <a:r>
              <a:rPr sz="1700" i="1" spc="5" dirty="0">
                <a:solidFill>
                  <a:srgbClr val="FFFFFF"/>
                </a:solidFill>
                <a:latin typeface="Cambria"/>
                <a:cs typeface="Cambria"/>
              </a:rPr>
              <a:t>Order:</a:t>
            </a:r>
            <a:r>
              <a:rPr sz="1700" i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b="1" i="1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Click</a:t>
            </a:r>
            <a:r>
              <a:rPr sz="1700" b="1" i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 </a:t>
            </a:r>
            <a:r>
              <a:rPr sz="1700" b="1" i="1" u="sng" spc="-2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Here</a:t>
            </a:r>
            <a:endParaRPr sz="1700" dirty="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5974466"/>
            <a:ext cx="11464290" cy="0"/>
          </a:xfrm>
          <a:custGeom>
            <a:avLst/>
            <a:gdLst/>
            <a:ahLst/>
            <a:cxnLst/>
            <a:rect l="l" t="t" r="r" b="b"/>
            <a:pathLst>
              <a:path w="11464290">
                <a:moveTo>
                  <a:pt x="0" y="0"/>
                </a:moveTo>
                <a:lnTo>
                  <a:pt x="11464170" y="1"/>
                </a:lnTo>
              </a:path>
            </a:pathLst>
          </a:custGeom>
          <a:ln w="9525">
            <a:solidFill>
              <a:srgbClr val="98B9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890629" y="6464300"/>
            <a:ext cx="103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334AEC5-104D-9A6A-577A-B70E482CF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6" y="1076596"/>
            <a:ext cx="4954044" cy="46506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431" y="263651"/>
            <a:ext cx="27355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42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3200" b="1" spc="-31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3200" b="1" spc="-21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3200" b="1" spc="-114" dirty="0">
                <a:solidFill>
                  <a:srgbClr val="FFFFFF"/>
                </a:solidFill>
                <a:latin typeface="Georgia"/>
                <a:cs typeface="Georgia"/>
              </a:rPr>
              <a:t>j</a:t>
            </a:r>
            <a:r>
              <a:rPr sz="3200" b="1" spc="-23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3200" b="1" spc="-28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3200" b="1" spc="-2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3200" b="1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3200" b="1" spc="-23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3200" b="1" spc="-22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3200" b="1" spc="-31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3200" b="1" spc="-8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3200" b="1" spc="-5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3200" b="1" spc="-22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endParaRPr sz="3200" dirty="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74300" y="6159500"/>
            <a:ext cx="71120" cy="71120"/>
            <a:chOff x="10274300" y="6159500"/>
            <a:chExt cx="71120" cy="71120"/>
          </a:xfrm>
        </p:grpSpPr>
        <p:sp>
          <p:nvSpPr>
            <p:cNvPr id="7" name="object 7"/>
            <p:cNvSpPr/>
            <p:nvPr/>
          </p:nvSpPr>
          <p:spPr>
            <a:xfrm>
              <a:off x="10287000" y="617220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2307" y="0"/>
                  </a:moveTo>
                  <a:lnTo>
                    <a:pt x="3411" y="0"/>
                  </a:lnTo>
                  <a:lnTo>
                    <a:pt x="0" y="3411"/>
                  </a:lnTo>
                  <a:lnTo>
                    <a:pt x="0" y="7619"/>
                  </a:lnTo>
                  <a:lnTo>
                    <a:pt x="0" y="42307"/>
                  </a:lnTo>
                  <a:lnTo>
                    <a:pt x="3411" y="45718"/>
                  </a:lnTo>
                  <a:lnTo>
                    <a:pt x="42307" y="45718"/>
                  </a:lnTo>
                  <a:lnTo>
                    <a:pt x="45718" y="42307"/>
                  </a:lnTo>
                  <a:lnTo>
                    <a:pt x="45718" y="3411"/>
                  </a:lnTo>
                  <a:lnTo>
                    <a:pt x="4230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87000" y="617220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0" y="7619"/>
                  </a:moveTo>
                  <a:lnTo>
                    <a:pt x="0" y="3411"/>
                  </a:lnTo>
                  <a:lnTo>
                    <a:pt x="3411" y="0"/>
                  </a:lnTo>
                  <a:lnTo>
                    <a:pt x="7619" y="0"/>
                  </a:lnTo>
                  <a:lnTo>
                    <a:pt x="38099" y="0"/>
                  </a:lnTo>
                  <a:lnTo>
                    <a:pt x="42307" y="0"/>
                  </a:lnTo>
                  <a:lnTo>
                    <a:pt x="45719" y="3411"/>
                  </a:lnTo>
                  <a:lnTo>
                    <a:pt x="45719" y="7619"/>
                  </a:lnTo>
                  <a:lnTo>
                    <a:pt x="45719" y="38099"/>
                  </a:lnTo>
                  <a:lnTo>
                    <a:pt x="45719" y="42307"/>
                  </a:lnTo>
                  <a:lnTo>
                    <a:pt x="42307" y="45719"/>
                  </a:lnTo>
                  <a:lnTo>
                    <a:pt x="38099" y="45719"/>
                  </a:lnTo>
                  <a:lnTo>
                    <a:pt x="7619" y="45719"/>
                  </a:lnTo>
                  <a:lnTo>
                    <a:pt x="3411" y="45719"/>
                  </a:lnTo>
                  <a:lnTo>
                    <a:pt x="0" y="42307"/>
                  </a:lnTo>
                  <a:lnTo>
                    <a:pt x="0" y="38099"/>
                  </a:lnTo>
                  <a:lnTo>
                    <a:pt x="0" y="7619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463770" y="108291"/>
            <a:ext cx="7507238" cy="395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97815" algn="l"/>
                <a:tab pos="298450" algn="l"/>
              </a:tabLst>
            </a:pPr>
            <a:r>
              <a:rPr lang="en-GB" b="1" spc="15" dirty="0">
                <a:solidFill>
                  <a:srgbClr val="FFFFFF"/>
                </a:solidFill>
                <a:latin typeface="Cambria"/>
                <a:cs typeface="Cambria"/>
              </a:rPr>
              <a:t>Plant </a:t>
            </a:r>
            <a:r>
              <a:rPr lang="en-GB" b="1" spc="15" dirty="0">
                <a:solidFill>
                  <a:srgbClr val="FFFFFF"/>
                </a:solidFill>
                <a:latin typeface="Cambria"/>
              </a:rPr>
              <a:t>location           :      Phase -VIII , Focal Point , Chandigarh Road ,                        				            Ludhiana </a:t>
            </a:r>
          </a:p>
          <a:p>
            <a:pPr marL="12700">
              <a:spcBef>
                <a:spcPts val="100"/>
              </a:spcBef>
              <a:tabLst>
                <a:tab pos="297815" algn="l"/>
                <a:tab pos="298450" algn="l"/>
              </a:tabLst>
            </a:pPr>
            <a:endParaRPr lang="en-GB" b="1" spc="15" dirty="0">
              <a:solidFill>
                <a:srgbClr val="FFFFFF"/>
              </a:solidFill>
              <a:latin typeface="Cambria"/>
            </a:endParaRPr>
          </a:p>
          <a:p>
            <a:pPr marL="12700">
              <a:spcBef>
                <a:spcPts val="100"/>
              </a:spcBef>
              <a:tabLst>
                <a:tab pos="297815" algn="l"/>
                <a:tab pos="298450" algn="l"/>
              </a:tabLst>
            </a:pPr>
            <a:endParaRPr lang="en-GB" b="1" spc="15" dirty="0">
              <a:solidFill>
                <a:srgbClr val="FFFFFF"/>
              </a:solidFill>
              <a:latin typeface="Cambr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  <a:tab pos="298450" algn="l"/>
              </a:tabLst>
            </a:pPr>
            <a:r>
              <a:rPr lang="en-GB" b="1" spc="15" dirty="0">
                <a:solidFill>
                  <a:srgbClr val="FFFFFF"/>
                </a:solidFill>
                <a:latin typeface="Cambria"/>
              </a:rPr>
              <a:t>Existing Business      :      Manufacture of Electric Scooter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  <a:tab pos="298450" algn="l"/>
              </a:tabLst>
            </a:pPr>
            <a:endParaRPr lang="en-GB" b="1" spc="15" dirty="0">
              <a:solidFill>
                <a:srgbClr val="FFFFFF"/>
              </a:solidFill>
              <a:latin typeface="Cambr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  <a:tab pos="298450" algn="l"/>
              </a:tabLst>
            </a:pPr>
            <a:endParaRPr lang="en-GB" sz="1600" dirty="0">
              <a:solidFill>
                <a:schemeClr val="bg1"/>
              </a:solidFill>
              <a:latin typeface="Cambr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  <a:tab pos="298450" algn="l"/>
              </a:tabLst>
            </a:pPr>
            <a:r>
              <a:rPr lang="en-GB" b="1" spc="15" dirty="0">
                <a:solidFill>
                  <a:srgbClr val="FFFFFF"/>
                </a:solidFill>
                <a:latin typeface="Cambria"/>
              </a:rPr>
              <a:t>Production capacity  :     About 70,000 to 90,000 per annum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  <a:tab pos="298450" algn="l"/>
              </a:tabLst>
            </a:pPr>
            <a:endParaRPr lang="en-GB" b="1" spc="15" dirty="0">
              <a:solidFill>
                <a:srgbClr val="FFFFFF"/>
              </a:solidFill>
              <a:latin typeface="Cambr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  <a:tab pos="298450" algn="l"/>
              </a:tabLst>
            </a:pPr>
            <a:endParaRPr lang="en-GB" b="1" spc="15" dirty="0">
              <a:solidFill>
                <a:srgbClr val="FFFFFF"/>
              </a:solidFill>
              <a:latin typeface="Cambr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  <a:tab pos="298450" algn="l"/>
              </a:tabLst>
            </a:pPr>
            <a:endParaRPr lang="en-GB" sz="1600" dirty="0">
              <a:solidFill>
                <a:schemeClr val="bg1"/>
              </a:solidFill>
              <a:latin typeface="Cambr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  <a:tab pos="298450" algn="l"/>
              </a:tabLst>
            </a:pPr>
            <a:endParaRPr lang="en-GB" sz="1600" dirty="0">
              <a:solidFill>
                <a:schemeClr val="bg1"/>
              </a:solidFill>
              <a:latin typeface="Cambr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  <a:tab pos="298450" algn="l"/>
              </a:tabLst>
            </a:pPr>
            <a:r>
              <a:rPr lang="en-GB" b="1" spc="15" dirty="0">
                <a:solidFill>
                  <a:srgbClr val="FFFFFF"/>
                </a:solidFill>
                <a:latin typeface="Cambria"/>
              </a:rPr>
              <a:t>Past Sale History       :               </a:t>
            </a:r>
            <a:r>
              <a:rPr lang="en-GB" sz="2000" b="1" spc="15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endParaRPr lang="en-GB" sz="1600" dirty="0">
              <a:solidFill>
                <a:schemeClr val="bg1"/>
              </a:solidFill>
              <a:latin typeface="Cambr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  <a:tab pos="298450" algn="l"/>
              </a:tabLst>
            </a:pPr>
            <a:endParaRPr lang="en-IN" sz="1600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3827" y="6475983"/>
            <a:ext cx="1166718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mbria"/>
                <a:cs typeface="Cambria"/>
              </a:rPr>
              <a:t>Interested</a:t>
            </a:r>
            <a:r>
              <a:rPr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5" dirty="0">
                <a:solidFill>
                  <a:srgbClr val="FFFFFF"/>
                </a:solidFill>
                <a:latin typeface="Cambria"/>
                <a:cs typeface="Cambria"/>
              </a:rPr>
              <a:t>parties</a:t>
            </a:r>
            <a:r>
              <a:rPr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20" dirty="0">
                <a:solidFill>
                  <a:srgbClr val="FFFFFF"/>
                </a:solidFill>
                <a:latin typeface="Cambria"/>
                <a:cs typeface="Cambria"/>
              </a:rPr>
              <a:t>can</a:t>
            </a:r>
            <a:r>
              <a:rPr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5" dirty="0">
                <a:solidFill>
                  <a:srgbClr val="FFFFFF"/>
                </a:solidFill>
                <a:latin typeface="Cambria"/>
                <a:cs typeface="Cambria"/>
              </a:rPr>
              <a:t>reach</a:t>
            </a:r>
            <a:r>
              <a:rPr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30" dirty="0">
                <a:solidFill>
                  <a:srgbClr val="FFFFFF"/>
                </a:solidFill>
                <a:latin typeface="Cambria"/>
                <a:cs typeface="Cambria"/>
              </a:rPr>
              <a:t>out</a:t>
            </a:r>
            <a:r>
              <a:rPr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-5" dirty="0">
                <a:solidFill>
                  <a:srgbClr val="FFFFFF"/>
                </a:solidFill>
                <a:latin typeface="Cambria"/>
                <a:cs typeface="Cambria"/>
              </a:rPr>
              <a:t>at</a:t>
            </a:r>
            <a:r>
              <a:rPr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30" dirty="0">
                <a:solidFill>
                  <a:schemeClr val="bg1"/>
                </a:solid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cirp</a:t>
            </a:r>
            <a:r>
              <a:rPr lang="en-US" spc="65" dirty="0">
                <a:solidFill>
                  <a:schemeClr val="bg1"/>
                </a:solidFill>
                <a:latin typeface="Cambria"/>
                <a:cs typeface="Cambria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.hev</a:t>
            </a:r>
            <a:r>
              <a:rPr spc="30" dirty="0">
                <a:solidFill>
                  <a:schemeClr val="bg1"/>
                </a:solidFill>
                <a:latin typeface="Cambria"/>
                <a:cs typeface="Cambria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spc="10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spc="-10" dirty="0">
                <a:solidFill>
                  <a:srgbClr val="FFFFFF"/>
                </a:solidFill>
                <a:latin typeface="Cambria"/>
                <a:cs typeface="Cambria"/>
              </a:rPr>
              <a:t>or </a:t>
            </a:r>
            <a:r>
              <a:rPr spc="-4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20" dirty="0">
                <a:solidFill>
                  <a:srgbClr val="FFFFFF"/>
                </a:solidFill>
                <a:latin typeface="Cambria"/>
                <a:cs typeface="Cambria"/>
              </a:rPr>
              <a:t>can</a:t>
            </a:r>
            <a:r>
              <a:rPr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5" dirty="0">
                <a:solidFill>
                  <a:srgbClr val="FFFFFF"/>
                </a:solidFill>
                <a:latin typeface="Cambria"/>
                <a:cs typeface="Cambria"/>
              </a:rPr>
              <a:t>contact</a:t>
            </a:r>
            <a:r>
              <a:rPr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120" dirty="0" err="1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lang="en-US" spc="120" dirty="0" err="1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IN" spc="60" dirty="0" err="1">
                <a:solidFill>
                  <a:srgbClr val="FFFFFF"/>
                </a:solidFill>
                <a:latin typeface="Cambria"/>
                <a:cs typeface="Cambria"/>
              </a:rPr>
              <a:t>Bhoopesh</a:t>
            </a:r>
            <a:r>
              <a:rPr lang="en-IN" spc="60" dirty="0">
                <a:solidFill>
                  <a:srgbClr val="FFFFFF"/>
                </a:solidFill>
                <a:latin typeface="Cambria"/>
                <a:cs typeface="Cambria"/>
              </a:rPr>
              <a:t> Gupta (RP)</a:t>
            </a:r>
            <a:r>
              <a:rPr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pc="-5" dirty="0">
                <a:solidFill>
                  <a:srgbClr val="FFFFFF"/>
                </a:solidFill>
                <a:latin typeface="Cambria"/>
                <a:cs typeface="Cambria"/>
              </a:rPr>
              <a:t>at</a:t>
            </a:r>
            <a:r>
              <a:rPr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IN" spc="55" dirty="0">
                <a:solidFill>
                  <a:srgbClr val="FFFFFF"/>
                </a:solidFill>
                <a:latin typeface="Cambria"/>
                <a:cs typeface="Cambria"/>
              </a:rPr>
              <a:t>9450457403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65229" y="6475983"/>
            <a:ext cx="154940" cy="2095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spc="-3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fld>
            <a:endParaRPr sz="1200">
              <a:latin typeface="Trebuchet MS"/>
              <a:cs typeface="Trebuchet M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5E95D78-ABFE-C76A-53CE-9AE06EECA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2" y="776731"/>
            <a:ext cx="4173279" cy="28046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B7B49AB-A999-409D-D131-E674E9A85E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2" y="3714256"/>
            <a:ext cx="4173279" cy="234746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887784E4-10A9-735C-3A1E-57D4F1B64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080614"/>
              </p:ext>
            </p:extLst>
          </p:nvPr>
        </p:nvGraphicFramePr>
        <p:xfrm>
          <a:off x="6781800" y="3429001"/>
          <a:ext cx="4953000" cy="1740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="" xmlns:a16="http://schemas.microsoft.com/office/drawing/2014/main" val="2251121683"/>
                    </a:ext>
                  </a:extLst>
                </a:gridCol>
                <a:gridCol w="742950">
                  <a:extLst>
                    <a:ext uri="{9D8B030D-6E8A-4147-A177-3AD203B41FA5}">
                      <a16:colId xmlns="" xmlns:a16="http://schemas.microsoft.com/office/drawing/2014/main" val="888913858"/>
                    </a:ext>
                  </a:extLst>
                </a:gridCol>
                <a:gridCol w="11165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93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12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3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0" dirty="0">
                          <a:effectLst/>
                        </a:rPr>
                        <a:t>Financial Year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0" dirty="0">
                          <a:effectLst/>
                        </a:rPr>
                        <a:t> Sales including</a:t>
                      </a:r>
                      <a:r>
                        <a:rPr lang="en-IN" sz="1200" kern="0" baseline="0" dirty="0">
                          <a:effectLst/>
                        </a:rPr>
                        <a:t> other Income</a:t>
                      </a:r>
                      <a:r>
                        <a:rPr lang="en-IN" sz="1200" kern="0" dirty="0">
                          <a:effectLst/>
                        </a:rPr>
                        <a:t>(in Crores) 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/>
                        <a:t>Sales Volume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/>
                        <a:t> (Units Sold)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Increase in Units Sold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Share in Indian Electric Scooter Market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288133935"/>
                  </a:ext>
                </a:extLst>
              </a:tr>
              <a:tr h="218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0" dirty="0">
                          <a:effectLst/>
                        </a:rPr>
                        <a:t>2020-21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314.07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1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15,956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1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36% 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96571825"/>
                  </a:ext>
                </a:extLst>
              </a:tr>
              <a:tr h="218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0">
                          <a:effectLst/>
                        </a:rPr>
                        <a:t>2021-22</a:t>
                      </a:r>
                      <a:endParaRPr lang="en-IN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0" dirty="0">
                          <a:effectLst/>
                        </a:rPr>
                        <a:t>852.39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68,935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332%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27%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24693816"/>
                  </a:ext>
                </a:extLst>
              </a:tr>
              <a:tr h="218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0" dirty="0">
                          <a:effectLst/>
                        </a:rPr>
                        <a:t>2022-23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200" kern="0" dirty="0">
                          <a:effectLst/>
                        </a:rPr>
                        <a:t>993.50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89,874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664953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79" y="394715"/>
            <a:ext cx="11394440" cy="400110"/>
          </a:xfrm>
        </p:spPr>
        <p:txBody>
          <a:bodyPr/>
          <a:lstStyle/>
          <a:p>
            <a:pPr algn="ctr"/>
            <a:r>
              <a:rPr lang="en-US" dirty="0"/>
              <a:t>Value Proposition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5650" y="1212850"/>
            <a:ext cx="9556750" cy="83099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Georgia"/>
                <a:ea typeface="+mj-ea"/>
                <a:cs typeface="Georgia"/>
              </a:rPr>
              <a:t>Vast Marketing Network  : More than 800 dealers across the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524000" algn="l"/>
                <a:tab pos="2333625" algn="l"/>
              </a:tabLst>
            </a:pPr>
            <a:r>
              <a:rPr lang="en-US" sz="2000" b="1" dirty="0">
                <a:solidFill>
                  <a:schemeClr val="bg1"/>
                </a:solidFill>
                <a:latin typeface="Georgia"/>
                <a:ea typeface="+mj-ea"/>
                <a:cs typeface="Georgia"/>
              </a:rPr>
              <a:t>R &amp; D Facility                       :  In house facility to develop new models and                                                          				   product improvements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Georgia"/>
                <a:ea typeface="+mj-ea"/>
                <a:cs typeface="Georgia"/>
              </a:rPr>
              <a:t>Location                                   :   In the heart of Punjab</a:t>
            </a:r>
          </a:p>
          <a:p>
            <a:endParaRPr lang="en-US" sz="20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endParaRPr lang="en-US" sz="26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endParaRPr lang="en-US" sz="26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endParaRPr lang="en-US" sz="26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endParaRPr lang="en-US" sz="26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endParaRPr lang="en-US" sz="26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endParaRPr lang="en-US" sz="26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endParaRPr lang="en-US" sz="26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endParaRPr lang="en-US" sz="26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endParaRPr lang="en-US" sz="26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  <a:p>
            <a:endParaRPr lang="en-IN" sz="2600" b="1" dirty="0">
              <a:solidFill>
                <a:schemeClr val="bg1"/>
              </a:solidFill>
              <a:latin typeface="Georgia"/>
              <a:ea typeface="+mj-ea"/>
              <a:cs typeface="Georgi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32002"/>
              </p:ext>
            </p:extLst>
          </p:nvPr>
        </p:nvGraphicFramePr>
        <p:xfrm>
          <a:off x="2514600" y="2590800"/>
          <a:ext cx="8915400" cy="142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2764">
                <a:tc>
                  <a:txBody>
                    <a:bodyPr/>
                    <a:lstStyle/>
                    <a:p>
                      <a:r>
                        <a:rPr lang="en-US" dirty="0"/>
                        <a:t>Models </a:t>
                      </a:r>
                      <a:r>
                        <a:rPr lang="en-US" baseline="0" dirty="0"/>
                        <a:t> Launched in 2023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Models phased out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883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Hero Electric Optima CX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Hero Electric Photon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dirty="0"/>
                        <a:t>Hero Electric NYX HX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Optima E5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Wave DX models </a:t>
                      </a:r>
                      <a:endParaRPr lang="en-IN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3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01794" y="76200"/>
            <a:ext cx="6566406" cy="481926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55600" marR="193675" lvl="2" indent="-342900" algn="just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sz="2400" b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marL="355600" marR="193675" lvl="2" indent="-342900" algn="just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sz="2400" b="1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355600" marR="193675" lvl="2" indent="-342900" algn="just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sz="2400" b="1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355600" marR="193675" lvl="2" indent="-342900" algn="just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2400" b="1" dirty="0">
                <a:solidFill>
                  <a:schemeClr val="bg1"/>
                </a:solidFill>
                <a:latin typeface="Georgia"/>
                <a:cs typeface="Georgia"/>
              </a:rPr>
              <a:t>      Past Industry Sales Trend </a:t>
            </a:r>
          </a:p>
          <a:p>
            <a:pPr marL="355600" marR="193675" lvl="2" indent="-342900" algn="just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sz="2400" b="1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355600" marR="193675" lvl="2" indent="-342900" algn="just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sz="2400" b="1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355600" marR="193675" lvl="2" indent="-342900" algn="just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sz="2400" b="1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355600" marR="193675" lvl="2" indent="-342900" algn="just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sz="2400" b="1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355600" marR="193675" indent="-342900" algn="just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sz="2400" b="1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355600" marR="193675" indent="-342900" algn="just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sz="2400" b="1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355600" marR="193675" indent="-342900" algn="just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sz="2400" b="1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355600" marR="193675" indent="-342900" algn="just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sz="2400" b="1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355600" marR="193675" indent="-342900" algn="just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sz="2400" b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marL="355600" marR="193675" indent="-342900" algn="just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sz="2400" b="1" dirty="0" smtClean="0">
              <a:solidFill>
                <a:schemeClr val="bg1"/>
              </a:solidFill>
              <a:latin typeface="Georgia"/>
              <a:cs typeface="Georgia"/>
            </a:endParaRPr>
          </a:p>
          <a:p>
            <a:pPr marL="355600" marR="193675" indent="-342900" algn="just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Georgia"/>
                <a:cs typeface="Georgia"/>
              </a:rPr>
              <a:t>Projected </a:t>
            </a:r>
            <a:r>
              <a:rPr lang="en-US" sz="2400" b="1" dirty="0">
                <a:solidFill>
                  <a:schemeClr val="bg1"/>
                </a:solidFill>
                <a:latin typeface="Georgia"/>
                <a:cs typeface="Georgia"/>
              </a:rPr>
              <a:t>Industry </a:t>
            </a:r>
            <a:r>
              <a:rPr lang="en-US" sz="2400" b="1" dirty="0" smtClean="0">
                <a:solidFill>
                  <a:schemeClr val="bg1"/>
                </a:solidFill>
                <a:latin typeface="Georgia"/>
                <a:cs typeface="Georgia"/>
              </a:rPr>
              <a:t>Size</a:t>
            </a:r>
          </a:p>
          <a:p>
            <a:pPr marL="12700" marR="193675" algn="just">
              <a:lnSpc>
                <a:spcPts val="1900"/>
              </a:lnSpc>
              <a:spcBef>
                <a:spcPts val="180"/>
              </a:spcBef>
              <a:tabLst>
                <a:tab pos="298450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Georgia"/>
                <a:cs typeface="Georgia"/>
              </a:rPr>
              <a:t>     (In Value </a:t>
            </a:r>
            <a:r>
              <a:rPr lang="en-US" sz="2400" b="1" dirty="0">
                <a:solidFill>
                  <a:schemeClr val="bg1"/>
                </a:solidFill>
                <a:latin typeface="Georgia"/>
                <a:cs typeface="Georgia"/>
              </a:rPr>
              <a:t>)</a:t>
            </a:r>
            <a:endParaRPr lang="en-US" sz="2400" dirty="0">
              <a:latin typeface="Cambria"/>
              <a:cs typeface="Cambria"/>
            </a:endParaRPr>
          </a:p>
          <a:p>
            <a:pPr marL="298450" marR="193675" indent="-285750" algn="just">
              <a:lnSpc>
                <a:spcPts val="1900"/>
              </a:lnSpc>
              <a:spcBef>
                <a:spcPts val="180"/>
              </a:spcBef>
              <a:buFont typeface="Wingdings"/>
              <a:buChar char=""/>
              <a:tabLst>
                <a:tab pos="298450" algn="l"/>
              </a:tabLst>
            </a:pPr>
            <a:endParaRPr lang="en-US" sz="1600" dirty="0">
              <a:solidFill>
                <a:schemeClr val="bg1"/>
              </a:solidFill>
              <a:latin typeface="Cambria"/>
              <a:cs typeface="Cambria"/>
            </a:endParaRPr>
          </a:p>
          <a:p>
            <a:pPr marL="298450" marR="5080" indent="-285750" algn="just">
              <a:lnSpc>
                <a:spcPts val="1900"/>
              </a:lnSpc>
              <a:buFont typeface="Wingdings"/>
              <a:buChar char=""/>
              <a:tabLst>
                <a:tab pos="298450" algn="l"/>
              </a:tabLst>
            </a:pPr>
            <a:endParaRPr sz="16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088" y="0"/>
            <a:ext cx="106895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3600" b="1" spc="-365" dirty="0">
                <a:solidFill>
                  <a:srgbClr val="FFFFFF"/>
                </a:solidFill>
                <a:latin typeface="Georgia"/>
                <a:cs typeface="Georgia"/>
              </a:rPr>
              <a:t>Market  outlook  of   Electric  Scooter</a:t>
            </a:r>
            <a:endParaRPr sz="3600" dirty="0">
              <a:latin typeface="Georgia"/>
              <a:cs typeface="Georgi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926BD2C-F798-E3AD-93C0-5665ED7AD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5396994" cy="56388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01830"/>
              </p:ext>
            </p:extLst>
          </p:nvPr>
        </p:nvGraphicFramePr>
        <p:xfrm>
          <a:off x="6096000" y="4495799"/>
          <a:ext cx="5486400" cy="1435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93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78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9264">
                <a:tc>
                  <a:txBody>
                    <a:bodyPr/>
                    <a:lstStyle/>
                    <a:p>
                      <a:r>
                        <a:rPr lang="en-IN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Market Value (USD Million)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CAGR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151">
                <a:tc>
                  <a:txBody>
                    <a:bodyPr/>
                    <a:lstStyle/>
                    <a:p>
                      <a:r>
                        <a:rPr lang="en-IN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950.40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713">
                <a:tc>
                  <a:txBody>
                    <a:bodyPr/>
                    <a:lstStyle/>
                    <a:p>
                      <a:r>
                        <a:rPr lang="en-IN" dirty="0"/>
                        <a:t>2032 (Projected)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13,089.0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33.25%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7800"/>
            <a:ext cx="5300898" cy="18927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23572"/>
              </p:ext>
            </p:extLst>
          </p:nvPr>
        </p:nvGraphicFramePr>
        <p:xfrm>
          <a:off x="4343400" y="1524000"/>
          <a:ext cx="7010400" cy="213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526"/>
                <a:gridCol w="2424230"/>
                <a:gridCol w="2883644"/>
              </a:tblGrid>
              <a:tr h="1296113">
                <a:tc>
                  <a:txBody>
                    <a:bodyPr/>
                    <a:lstStyle/>
                    <a:p>
                      <a:r>
                        <a:rPr lang="en-IN" dirty="0" smtClean="0"/>
                        <a:t>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 Growth (in Lacs Units)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Penetration Rate of Electric Scooters (%)</a:t>
                      </a:r>
                      <a:endParaRPr lang="en-IN" dirty="0"/>
                    </a:p>
                  </a:txBody>
                  <a:tcPr/>
                </a:tc>
              </a:tr>
              <a:tr h="418744">
                <a:tc>
                  <a:txBody>
                    <a:bodyPr/>
                    <a:lstStyle/>
                    <a:p>
                      <a:r>
                        <a:rPr lang="en-IN" dirty="0" smtClean="0"/>
                        <a:t>2023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13%</a:t>
                      </a:r>
                      <a:endParaRPr lang="en-IN" dirty="0"/>
                    </a:p>
                  </a:txBody>
                  <a:tcPr/>
                </a:tc>
              </a:tr>
              <a:tr h="418744">
                <a:tc>
                  <a:txBody>
                    <a:bodyPr/>
                    <a:lstStyle/>
                    <a:p>
                      <a:r>
                        <a:rPr lang="en-IN" dirty="0"/>
                        <a:t>2030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75%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8BF7CEB-F99D-5470-06D1-9943832B5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03"/>
            <a:ext cx="4191000" cy="35537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E06D5C-445C-8CD6-2B2A-0645C9D5D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" y="3014466"/>
            <a:ext cx="4185745" cy="38435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3400" y="533400"/>
            <a:ext cx="5943600" cy="62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193675" indent="-342900" algn="just">
              <a:lnSpc>
                <a:spcPts val="1900"/>
              </a:lnSpc>
              <a:spcBef>
                <a:spcPts val="180"/>
              </a:spcBef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2800" b="1" dirty="0">
                <a:solidFill>
                  <a:schemeClr val="bg1"/>
                </a:solidFill>
                <a:latin typeface="Georgia"/>
                <a:cs typeface="Georgia"/>
              </a:rPr>
              <a:t>Projected Industry Size</a:t>
            </a:r>
          </a:p>
          <a:p>
            <a:pPr marL="12700" marR="193675" algn="just">
              <a:lnSpc>
                <a:spcPts val="1900"/>
              </a:lnSpc>
              <a:spcBef>
                <a:spcPts val="180"/>
              </a:spcBef>
              <a:tabLst>
                <a:tab pos="298450" algn="l"/>
              </a:tabLst>
            </a:pPr>
            <a:r>
              <a:rPr lang="en-US" sz="2800" b="1" dirty="0">
                <a:solidFill>
                  <a:schemeClr val="bg1"/>
                </a:solidFill>
                <a:latin typeface="Georgia"/>
                <a:cs typeface="Georgia"/>
              </a:rPr>
              <a:t>     (In </a:t>
            </a:r>
            <a:r>
              <a:rPr lang="en-US" sz="2800" b="1" dirty="0" smtClean="0">
                <a:solidFill>
                  <a:schemeClr val="bg1"/>
                </a:solidFill>
                <a:latin typeface="Georgia"/>
                <a:cs typeface="Georgia"/>
              </a:rPr>
              <a:t>Volume)</a:t>
            </a:r>
            <a:endParaRPr lang="en-US" sz="2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0930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-6626"/>
            <a:ext cx="1188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365">
                <a:solidFill>
                  <a:srgbClr val="FFFFFF"/>
                </a:solidFill>
                <a:latin typeface="Georgia"/>
                <a:cs typeface="Georgia"/>
              </a:rPr>
              <a:t> Policy  </a:t>
            </a:r>
            <a:r>
              <a:rPr lang="en-US" sz="3200" b="1" spc="-365" dirty="0">
                <a:solidFill>
                  <a:srgbClr val="FFFFFF"/>
                </a:solidFill>
                <a:latin typeface="Georgia"/>
                <a:cs typeface="Georgia"/>
              </a:rPr>
              <a:t>initiative to promote electric vehicles (EVs) in India:</a:t>
            </a:r>
          </a:p>
          <a:p>
            <a:endParaRPr lang="en-US" sz="3200" b="1" spc="-365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spc="-365" dirty="0">
                <a:solidFill>
                  <a:srgbClr val="FFFFFF"/>
                </a:solidFill>
                <a:latin typeface="Georgia"/>
                <a:cs typeface="Georgia"/>
              </a:rPr>
              <a:t>Cash  subsidy under  FAME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spc="-365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spc="-365" dirty="0">
                <a:solidFill>
                  <a:srgbClr val="FFFFFF"/>
                </a:solidFill>
                <a:latin typeface="Georgia"/>
                <a:cs typeface="Georgia"/>
              </a:rPr>
              <a:t>Lower GST 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spc="-365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spc="-365" dirty="0">
                <a:solidFill>
                  <a:srgbClr val="FFFFFF"/>
                </a:solidFill>
                <a:latin typeface="Georgia"/>
                <a:cs typeface="Georgia"/>
              </a:rPr>
              <a:t>In certain  states  lower registration cost  and exemption from road tax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spc="-365" dirty="0">
              <a:solidFill>
                <a:srgbClr val="FFFFFF"/>
              </a:solidFill>
              <a:latin typeface="Georgia"/>
              <a:cs typeface="Georgia"/>
            </a:endParaRPr>
          </a:p>
          <a:p>
            <a:endParaRPr lang="en-IN" sz="3600" b="1" spc="-365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0194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79" y="2305811"/>
            <a:ext cx="9998710" cy="22878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8450" algn="l"/>
              </a:tabLst>
            </a:pP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Public 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advertisement </a:t>
            </a:r>
            <a:r>
              <a:rPr lang="en-US" sz="2000" spc="15" dirty="0">
                <a:solidFill>
                  <a:srgbClr val="FFFFFF"/>
                </a:solidFill>
                <a:latin typeface="Cambria"/>
                <a:cs typeface="Cambria"/>
              </a:rPr>
              <a:t>was 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made 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on </a:t>
            </a:r>
            <a:r>
              <a:rPr lang="en-US" sz="2000" spc="-75" dirty="0">
                <a:solidFill>
                  <a:srgbClr val="FFFFFF"/>
                </a:solidFill>
                <a:latin typeface="Cambria"/>
                <a:cs typeface="Cambria"/>
              </a:rPr>
              <a:t>18.02.2</a:t>
            </a:r>
            <a:r>
              <a:rPr sz="2000" spc="-75" dirty="0">
                <a:solidFill>
                  <a:srgbClr val="FFFFFF"/>
                </a:solidFill>
                <a:latin typeface="Cambria"/>
                <a:cs typeface="Cambria"/>
              </a:rPr>
              <a:t>02</a:t>
            </a:r>
            <a:r>
              <a:rPr lang="en-US" sz="2000" spc="-75" dirty="0">
                <a:solidFill>
                  <a:srgbClr val="FFFFFF"/>
                </a:solidFill>
                <a:latin typeface="Cambria"/>
                <a:cs typeface="Cambria"/>
              </a:rPr>
              <a:t>5</a:t>
            </a:r>
            <a:r>
              <a:rPr sz="2000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lang="en-IN" sz="2000" spc="35" dirty="0">
                <a:solidFill>
                  <a:srgbClr val="FFFFFF"/>
                </a:solidFill>
                <a:latin typeface="Cambria"/>
                <a:cs typeface="Cambria"/>
              </a:rPr>
              <a:t>Financial Express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(English), </a:t>
            </a:r>
            <a:r>
              <a:rPr lang="en-IN" sz="2000" spc="15" dirty="0" err="1">
                <a:solidFill>
                  <a:srgbClr val="FFFFFF"/>
                </a:solidFill>
                <a:latin typeface="Cambria"/>
                <a:cs typeface="Cambria"/>
              </a:rPr>
              <a:t>Jansatta</a:t>
            </a:r>
            <a:r>
              <a:rPr sz="20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(Hindi)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, </a:t>
            </a:r>
            <a:r>
              <a:rPr sz="2000" spc="5" dirty="0">
                <a:solidFill>
                  <a:srgbClr val="FFFFFF"/>
                </a:solidFill>
                <a:latin typeface="Cambria"/>
                <a:cs typeface="Cambria"/>
              </a:rPr>
              <a:t>for 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inviting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mbria"/>
                <a:cs typeface="Cambria"/>
              </a:rPr>
              <a:t>Expression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Interest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mbria"/>
                <a:cs typeface="Cambria"/>
              </a:rPr>
              <a:t>“EOI”</a:t>
            </a:r>
            <a:r>
              <a:rPr sz="2000" spc="5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20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resolution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Corporate</a:t>
            </a:r>
            <a:r>
              <a:rPr sz="20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ambria"/>
                <a:cs typeface="Cambria"/>
              </a:rPr>
              <a:t>Debtor.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 MT"/>
              <a:buChar char="•"/>
            </a:pPr>
            <a:endParaRPr sz="2350" dirty="0">
              <a:latin typeface="Cambria"/>
              <a:cs typeface="Cambria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Last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Date </a:t>
            </a: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ambria"/>
                <a:cs typeface="Cambria"/>
              </a:rPr>
              <a:t>Receipt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of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Cambria"/>
                <a:cs typeface="Cambria"/>
              </a:rPr>
              <a:t>EOI: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000" spc="-80" dirty="0">
                <a:solidFill>
                  <a:srgbClr val="FFFFFF"/>
                </a:solidFill>
                <a:latin typeface="Cambria"/>
                <a:cs typeface="Cambria"/>
              </a:rPr>
              <a:t>14</a:t>
            </a:r>
            <a:r>
              <a:rPr sz="2000" spc="-80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lang="en-US" sz="2000" spc="-80" dirty="0">
                <a:solidFill>
                  <a:srgbClr val="FFFFFF"/>
                </a:solidFill>
                <a:latin typeface="Cambria"/>
                <a:cs typeface="Cambria"/>
              </a:rPr>
              <a:t>03</a:t>
            </a:r>
            <a:r>
              <a:rPr sz="2000" spc="-80" dirty="0">
                <a:solidFill>
                  <a:srgbClr val="FFFFFF"/>
                </a:solidFill>
                <a:latin typeface="Cambria"/>
                <a:cs typeface="Cambria"/>
              </a:rPr>
              <a:t>.202</a:t>
            </a:r>
            <a:r>
              <a:rPr lang="en-US" sz="2000" spc="-80" dirty="0">
                <a:solidFill>
                  <a:srgbClr val="FFFFFF"/>
                </a:solidFill>
                <a:latin typeface="Cambria"/>
                <a:cs typeface="Cambria"/>
              </a:rPr>
              <a:t>5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 MT"/>
              <a:buChar char="•"/>
            </a:pPr>
            <a:endParaRPr sz="2350" dirty="0">
              <a:latin typeface="Cambria"/>
              <a:cs typeface="Cambria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Last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Date</a:t>
            </a:r>
            <a:r>
              <a:rPr sz="20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35" dirty="0">
                <a:solidFill>
                  <a:srgbClr val="FFFFFF"/>
                </a:solidFill>
                <a:latin typeface="Cambria"/>
                <a:cs typeface="Cambria"/>
              </a:rPr>
              <a:t>Submitting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Resolution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Cambria"/>
                <a:cs typeface="Cambria"/>
              </a:rPr>
              <a:t>Plan:</a:t>
            </a:r>
            <a:r>
              <a:rPr sz="20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2000" spc="-80" dirty="0">
                <a:solidFill>
                  <a:srgbClr val="FFFFFF"/>
                </a:solidFill>
                <a:latin typeface="Cambria"/>
                <a:cs typeface="Cambria"/>
              </a:rPr>
              <a:t>13</a:t>
            </a:r>
            <a:r>
              <a:rPr sz="2000" spc="-80" dirty="0">
                <a:solidFill>
                  <a:srgbClr val="FFFFFF"/>
                </a:solidFill>
                <a:latin typeface="Cambria"/>
                <a:cs typeface="Cambria"/>
              </a:rPr>
              <a:t>.0</a:t>
            </a:r>
            <a:r>
              <a:rPr lang="en-US" sz="2000" spc="-80" dirty="0">
                <a:solidFill>
                  <a:srgbClr val="FFFFFF"/>
                </a:solidFill>
                <a:latin typeface="Cambria"/>
                <a:cs typeface="Cambria"/>
              </a:rPr>
              <a:t>5</a:t>
            </a:r>
            <a:r>
              <a:rPr sz="2000" spc="-80" dirty="0">
                <a:solidFill>
                  <a:srgbClr val="FFFFFF"/>
                </a:solidFill>
                <a:latin typeface="Cambria"/>
                <a:cs typeface="Cambria"/>
              </a:rPr>
              <a:t>.202</a:t>
            </a:r>
            <a:r>
              <a:rPr lang="en-US" sz="2000" spc="-80" dirty="0">
                <a:solidFill>
                  <a:srgbClr val="FFFFFF"/>
                </a:solidFill>
                <a:latin typeface="Cambria"/>
                <a:cs typeface="Cambria"/>
              </a:rPr>
              <a:t>5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</a:pPr>
            <a:r>
              <a:rPr spc="-100" dirty="0"/>
              <a:t>PUBLICATON</a:t>
            </a:r>
            <a:r>
              <a:rPr spc="-25" dirty="0"/>
              <a:t> </a:t>
            </a:r>
            <a:r>
              <a:rPr spc="-140" dirty="0"/>
              <a:t>OF</a:t>
            </a:r>
            <a:r>
              <a:rPr spc="-20" dirty="0"/>
              <a:t> </a:t>
            </a:r>
            <a:r>
              <a:rPr spc="-140" dirty="0"/>
              <a:t>FORM</a:t>
            </a:r>
            <a:r>
              <a:rPr spc="-25" dirty="0"/>
              <a:t> </a:t>
            </a:r>
            <a:r>
              <a:rPr spc="-50" dirty="0"/>
              <a:t>G-INVITATION</a:t>
            </a:r>
            <a:r>
              <a:rPr spc="-20" dirty="0"/>
              <a:t> </a:t>
            </a:r>
            <a:r>
              <a:rPr spc="-160" dirty="0"/>
              <a:t>FOR</a:t>
            </a:r>
            <a:r>
              <a:rPr spc="-25" dirty="0"/>
              <a:t> </a:t>
            </a:r>
            <a:r>
              <a:rPr spc="-180" dirty="0"/>
              <a:t>EXPRESSION</a:t>
            </a:r>
            <a:r>
              <a:rPr spc="-25" dirty="0"/>
              <a:t> </a:t>
            </a:r>
            <a:r>
              <a:rPr spc="-140" dirty="0"/>
              <a:t>OF </a:t>
            </a:r>
            <a:r>
              <a:rPr spc="-645" dirty="0"/>
              <a:t> </a:t>
            </a:r>
            <a:r>
              <a:rPr spc="-150" dirty="0"/>
              <a:t>INTEREST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17500" marR="5080">
              <a:lnSpc>
                <a:spcPts val="3100"/>
              </a:lnSpc>
              <a:spcBef>
                <a:spcPts val="215"/>
              </a:spcBef>
            </a:pPr>
            <a:r>
              <a:rPr spc="-100" dirty="0"/>
              <a:t>PUBLICATON</a:t>
            </a:r>
            <a:r>
              <a:rPr spc="-25" dirty="0"/>
              <a:t> </a:t>
            </a:r>
            <a:r>
              <a:rPr spc="-140" dirty="0"/>
              <a:t>OF</a:t>
            </a:r>
            <a:r>
              <a:rPr spc="-20" dirty="0"/>
              <a:t> </a:t>
            </a:r>
            <a:r>
              <a:rPr spc="-140" dirty="0"/>
              <a:t>FORM</a:t>
            </a:r>
            <a:r>
              <a:rPr spc="-25" dirty="0"/>
              <a:t> </a:t>
            </a:r>
            <a:r>
              <a:rPr spc="-50" dirty="0"/>
              <a:t>G-INVITATION</a:t>
            </a:r>
            <a:r>
              <a:rPr spc="-20" dirty="0"/>
              <a:t> </a:t>
            </a:r>
            <a:r>
              <a:rPr spc="-160" dirty="0"/>
              <a:t>FOR</a:t>
            </a:r>
            <a:r>
              <a:rPr spc="-25" dirty="0"/>
              <a:t> </a:t>
            </a:r>
            <a:r>
              <a:rPr spc="-180" dirty="0"/>
              <a:t>EXPRESSION</a:t>
            </a:r>
            <a:r>
              <a:rPr spc="-25" dirty="0"/>
              <a:t> </a:t>
            </a:r>
            <a:r>
              <a:rPr spc="-140" dirty="0"/>
              <a:t>OF </a:t>
            </a:r>
            <a:r>
              <a:rPr spc="-645" dirty="0"/>
              <a:t> </a:t>
            </a:r>
            <a:r>
              <a:rPr spc="-150" dirty="0"/>
              <a:t>INTEREST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8800" y="2379979"/>
            <a:ext cx="2504440" cy="21005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b="1" spc="-25" dirty="0">
                <a:solidFill>
                  <a:srgbClr val="FFFFFF"/>
                </a:solidFill>
                <a:latin typeface="Cambria"/>
                <a:cs typeface="Cambria"/>
              </a:rPr>
              <a:t>Publication</a:t>
            </a:r>
            <a:r>
              <a:rPr sz="18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10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lang="en-GB" sz="18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GB" sz="1800" b="1" spc="10" dirty="0" err="1">
                <a:solidFill>
                  <a:srgbClr val="FFFFFF"/>
                </a:solidFill>
                <a:latin typeface="Cambria"/>
                <a:cs typeface="Cambria"/>
              </a:rPr>
              <a:t>Jansatta</a:t>
            </a:r>
            <a:r>
              <a:rPr lang="en-GB" sz="1800" b="1" spc="10" dirty="0">
                <a:solidFill>
                  <a:srgbClr val="FFFFFF"/>
                </a:solidFill>
                <a:latin typeface="Cambria"/>
                <a:cs typeface="Cambria"/>
              </a:rPr>
              <a:t>- (Hindi)</a:t>
            </a: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GB" sz="1800" b="1" spc="-30" dirty="0">
                <a:solidFill>
                  <a:srgbClr val="FFFFFF"/>
                </a:solidFill>
                <a:latin typeface="Cambria"/>
                <a:cs typeface="Cambria"/>
              </a:rPr>
              <a:t>&amp; Financial Express-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English</a:t>
            </a:r>
            <a:endParaRPr sz="1800" dirty="0">
              <a:latin typeface="Cambria"/>
              <a:cs typeface="Cambria"/>
            </a:endParaRPr>
          </a:p>
          <a:p>
            <a:pPr marL="12700" marR="508634">
              <a:lnSpc>
                <a:spcPct val="147800"/>
              </a:lnSpc>
              <a:spcBef>
                <a:spcPts val="120"/>
              </a:spcBef>
            </a:pP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Date</a:t>
            </a: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2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18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mbria"/>
                <a:cs typeface="Cambria"/>
              </a:rPr>
              <a:t>Publication </a:t>
            </a:r>
            <a:r>
              <a:rPr sz="1800" b="1" spc="-3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b="1" spc="-155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r>
              <a:rPr lang="en-US" sz="1800" b="1" spc="-155" dirty="0">
                <a:solidFill>
                  <a:srgbClr val="FFFFFF"/>
                </a:solidFill>
                <a:latin typeface="Cambria"/>
                <a:cs typeface="Cambria"/>
              </a:rPr>
              <a:t>8</a:t>
            </a:r>
            <a:r>
              <a:rPr sz="1800" b="1" spc="-15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r>
              <a:rPr lang="en-US" b="1" spc="-155" dirty="0">
                <a:solidFill>
                  <a:srgbClr val="FFFFFF"/>
                </a:solidFill>
                <a:latin typeface="Cambria"/>
                <a:cs typeface="Cambria"/>
              </a:rPr>
              <a:t>02</a:t>
            </a:r>
            <a:r>
              <a:rPr sz="1800" b="1" spc="-155" dirty="0">
                <a:solidFill>
                  <a:srgbClr val="FFFFFF"/>
                </a:solidFill>
                <a:latin typeface="Cambria"/>
                <a:cs typeface="Cambria"/>
              </a:rPr>
              <a:t>.202</a:t>
            </a:r>
            <a:r>
              <a:rPr lang="en-US" sz="1800" b="1" spc="-155" dirty="0">
                <a:solidFill>
                  <a:srgbClr val="FFFFFF"/>
                </a:solidFill>
                <a:latin typeface="Cambria"/>
                <a:cs typeface="Cambria"/>
              </a:rPr>
              <a:t>5</a:t>
            </a:r>
            <a:endParaRPr sz="1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800" b="1" spc="-60" dirty="0">
                <a:solidFill>
                  <a:srgbClr val="FFFFFF"/>
                </a:solidFill>
                <a:latin typeface="Cambria"/>
                <a:cs typeface="Cambria"/>
              </a:rPr>
              <a:t>Form</a:t>
            </a: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125" dirty="0">
                <a:solidFill>
                  <a:srgbClr val="FFFFFF"/>
                </a:solidFill>
                <a:latin typeface="Cambria"/>
                <a:cs typeface="Cambria"/>
              </a:rPr>
              <a:t>G: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40" dirty="0">
                <a:solidFill>
                  <a:srgbClr val="0000FF"/>
                </a:solidFill>
                <a:latin typeface="Cambria"/>
                <a:cs typeface="Cambria"/>
              </a:rPr>
              <a:t>Click</a:t>
            </a:r>
            <a:r>
              <a:rPr sz="18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b="1" spc="-40" dirty="0">
                <a:solidFill>
                  <a:srgbClr val="0000FF"/>
                </a:solidFill>
                <a:latin typeface="Cambria"/>
                <a:cs typeface="Cambria"/>
              </a:rPr>
              <a:t>Here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3724" y="1435099"/>
            <a:ext cx="3791585" cy="5040630"/>
            <a:chOff x="373724" y="1435099"/>
            <a:chExt cx="3791585" cy="5040630"/>
          </a:xfrm>
        </p:grpSpPr>
        <p:sp>
          <p:nvSpPr>
            <p:cNvPr id="6" name="object 6"/>
            <p:cNvSpPr/>
            <p:nvPr/>
          </p:nvSpPr>
          <p:spPr>
            <a:xfrm>
              <a:off x="1450340" y="4437547"/>
              <a:ext cx="1092200" cy="12700"/>
            </a:xfrm>
            <a:custGeom>
              <a:avLst/>
              <a:gdLst/>
              <a:ahLst/>
              <a:cxnLst/>
              <a:rect l="l" t="t" r="r" b="b"/>
              <a:pathLst>
                <a:path w="1092200" h="12700">
                  <a:moveTo>
                    <a:pt x="109219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92199" y="12700"/>
                  </a:lnTo>
                  <a:lnTo>
                    <a:pt x="109219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6424" y="1447799"/>
              <a:ext cx="3766185" cy="5015230"/>
            </a:xfrm>
            <a:custGeom>
              <a:avLst/>
              <a:gdLst/>
              <a:ahLst/>
              <a:cxnLst/>
              <a:rect l="l" t="t" r="r" b="b"/>
              <a:pathLst>
                <a:path w="3766185" h="5015230">
                  <a:moveTo>
                    <a:pt x="0" y="5014804"/>
                  </a:moveTo>
                  <a:lnTo>
                    <a:pt x="0" y="4179003"/>
                  </a:lnTo>
                  <a:lnTo>
                    <a:pt x="0" y="2925302"/>
                  </a:lnTo>
                  <a:lnTo>
                    <a:pt x="0" y="0"/>
                  </a:lnTo>
                  <a:lnTo>
                    <a:pt x="1952637" y="0"/>
                  </a:lnTo>
                  <a:lnTo>
                    <a:pt x="2789479" y="0"/>
                  </a:lnTo>
                  <a:lnTo>
                    <a:pt x="3347376" y="0"/>
                  </a:lnTo>
                  <a:lnTo>
                    <a:pt x="3347376" y="2925302"/>
                  </a:lnTo>
                  <a:lnTo>
                    <a:pt x="3765797" y="3552136"/>
                  </a:lnTo>
                  <a:lnTo>
                    <a:pt x="3347376" y="4179003"/>
                  </a:lnTo>
                  <a:lnTo>
                    <a:pt x="3347376" y="5014804"/>
                  </a:lnTo>
                  <a:lnTo>
                    <a:pt x="2789479" y="5014804"/>
                  </a:lnTo>
                  <a:lnTo>
                    <a:pt x="1952637" y="5014804"/>
                  </a:lnTo>
                  <a:lnTo>
                    <a:pt x="0" y="5014804"/>
                  </a:lnTo>
                  <a:close/>
                </a:path>
              </a:pathLst>
            </a:custGeom>
            <a:ln w="25400">
              <a:solidFill>
                <a:srgbClr val="4F62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CDCC2D9-65A0-7110-2689-6823D9E6B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156" y="838200"/>
            <a:ext cx="3793958" cy="59435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709F621-B59A-585E-D53D-1FD74FEEF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36" y="802384"/>
            <a:ext cx="3793957" cy="59435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671</Words>
  <Application>Microsoft Office PowerPoint</Application>
  <PresentationFormat>Custom</PresentationFormat>
  <Paragraphs>166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 Golden Opportunity</vt:lpstr>
      <vt:lpstr>Company Profile</vt:lpstr>
      <vt:lpstr>PowerPoint Presentation</vt:lpstr>
      <vt:lpstr>Value Proposition</vt:lpstr>
      <vt:lpstr>PowerPoint Presentation</vt:lpstr>
      <vt:lpstr>PowerPoint Presentation</vt:lpstr>
      <vt:lpstr>PowerPoint Presentation</vt:lpstr>
      <vt:lpstr>PUBLICATON OF FORM G-INVITATION FOR EXPRESSION OF  INTEREST</vt:lpstr>
      <vt:lpstr>PUBLICATON OF FORM G-INVITATION FOR EXPRESSION OF  INTEREST</vt:lpstr>
      <vt:lpstr>Disclaimer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Golden Opportunity</dc:title>
  <dc:creator>Kuldeep Srivastava</dc:creator>
  <cp:lastModifiedBy>AVM</cp:lastModifiedBy>
  <cp:revision>77</cp:revision>
  <dcterms:created xsi:type="dcterms:W3CDTF">2024-11-04T05:16:22Z</dcterms:created>
  <dcterms:modified xsi:type="dcterms:W3CDTF">2025-02-19T10:40:20Z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2024-06-18T00:00:00Z</vt:filetime>
  </property>
  <property fmtid="{D5CDD505-2E9C-101B-9397-08002B2CF9AE}" pid="3" name="LastSaved">
    <vt:filetime>2024-11-04T00:00:00Z</vt:filetime>
  </property>
</Properties>
</file>